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75" r:id="rId4"/>
    <p:sldId id="274" r:id="rId5"/>
    <p:sldId id="257" r:id="rId6"/>
    <p:sldId id="260" r:id="rId7"/>
    <p:sldId id="287" r:id="rId8"/>
    <p:sldId id="264" r:id="rId9"/>
    <p:sldId id="286" r:id="rId10"/>
    <p:sldId id="283" r:id="rId11"/>
    <p:sldId id="288"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7A4293-3BA5-4A8F-AAE0-DA4E62A99288}">
          <p14:sldIdLst>
            <p14:sldId id="256"/>
            <p14:sldId id="272"/>
            <p14:sldId id="275"/>
            <p14:sldId id="274"/>
            <p14:sldId id="257"/>
            <p14:sldId id="260"/>
          </p14:sldIdLst>
        </p14:section>
        <p14:section name="Untitled Section" id="{BAEBBE1C-80A3-4A61-BC8E-B54388535B5B}">
          <p14:sldIdLst>
            <p14:sldId id="287"/>
            <p14:sldId id="264"/>
            <p14:sldId id="286"/>
            <p14:sldId id="283"/>
            <p14:sldId id="28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431" autoAdjust="0"/>
  </p:normalViewPr>
  <p:slideViewPr>
    <p:cSldViewPr snapToGrid="0">
      <p:cViewPr varScale="1">
        <p:scale>
          <a:sx n="105" d="100"/>
          <a:sy n="105" d="100"/>
        </p:scale>
        <p:origin x="1404" y="9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167CB-95DA-48C0-863B-65410EA39566}"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1FF4E-EC7C-4E33-8F22-A0894A3CA6A7}" type="slidenum">
              <a:rPr lang="en-US" smtClean="0"/>
              <a:t>‹#›</a:t>
            </a:fld>
            <a:endParaRPr lang="en-US"/>
          </a:p>
        </p:txBody>
      </p:sp>
    </p:spTree>
    <p:extLst>
      <p:ext uri="{BB962C8B-B14F-4D97-AF65-F5344CB8AC3E}">
        <p14:creationId xmlns:p14="http://schemas.microsoft.com/office/powerpoint/2010/main" val="27723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me and who I am</a:t>
            </a:r>
          </a:p>
          <a:p>
            <a:endParaRPr lang="en-US" dirty="0"/>
          </a:p>
          <a:p>
            <a:r>
              <a:rPr lang="en-US" dirty="0"/>
              <a:t>Kirsten, an upcoming postdoc at Stanford U. I study horizontal gene transfer in insects and I’m about to graduate in a few months. I will be working in the lab with Dr Liz Hadly. </a:t>
            </a:r>
          </a:p>
          <a:p>
            <a:endParaRPr lang="en-US" dirty="0"/>
          </a:p>
          <a:p>
            <a:r>
              <a:rPr lang="en-US" dirty="0"/>
              <a:t>I mainly work in genomics, functional genomics. I honestly have been using R on and off and I don’t consider myself by any means an expert at it. But I do use it practically, for specific purposes, and I’ve seen how powerful it can be and how much more intuitive than the base R packages </a:t>
            </a:r>
          </a:p>
          <a:p>
            <a:endParaRPr lang="en-US" dirty="0"/>
          </a:p>
          <a:p>
            <a:r>
              <a:rPr lang="en-US" dirty="0"/>
              <a:t>Why I did </a:t>
            </a:r>
            <a:r>
              <a:rPr lang="en-US" dirty="0" err="1"/>
              <a:t>Pokemon</a:t>
            </a:r>
            <a:r>
              <a:rPr lang="en-US" dirty="0"/>
              <a:t> data set</a:t>
            </a:r>
          </a:p>
        </p:txBody>
      </p:sp>
      <p:sp>
        <p:nvSpPr>
          <p:cNvPr id="4" name="Slide Number Placeholder 3"/>
          <p:cNvSpPr>
            <a:spLocks noGrp="1"/>
          </p:cNvSpPr>
          <p:nvPr>
            <p:ph type="sldNum" sz="quarter" idx="5"/>
          </p:nvPr>
        </p:nvSpPr>
        <p:spPr/>
        <p:txBody>
          <a:bodyPr/>
          <a:lstStyle/>
          <a:p>
            <a:fld id="{D6C1FF4E-EC7C-4E33-8F22-A0894A3CA6A7}" type="slidenum">
              <a:rPr lang="en-US" smtClean="0"/>
              <a:t>1</a:t>
            </a:fld>
            <a:endParaRPr lang="en-US"/>
          </a:p>
        </p:txBody>
      </p:sp>
    </p:spTree>
    <p:extLst>
      <p:ext uri="{BB962C8B-B14F-4D97-AF65-F5344CB8AC3E}">
        <p14:creationId xmlns:p14="http://schemas.microsoft.com/office/powerpoint/2010/main" val="319188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plan was to walk you through ggplot2.</a:t>
            </a:r>
          </a:p>
          <a:p>
            <a:endParaRPr lang="en-US" dirty="0"/>
          </a:p>
          <a:p>
            <a:r>
              <a:rPr lang="en-US" dirty="0"/>
              <a:t>Gg in </a:t>
            </a:r>
            <a:r>
              <a:rPr lang="en-US" dirty="0" err="1"/>
              <a:t>ggplot</a:t>
            </a:r>
            <a:r>
              <a:rPr lang="en-US" dirty="0"/>
              <a:t> is for “grammar of graphics”, which is a philosophy behind graphical representation which has several books written about it. I will be super brief re: this but it’s important to discuss in order to understand the history and the logic behind </a:t>
            </a:r>
            <a:r>
              <a:rPr lang="en-US" dirty="0" err="1"/>
              <a:t>ggplot</a:t>
            </a:r>
            <a:r>
              <a:rPr lang="en-US" dirty="0"/>
              <a:t>. </a:t>
            </a:r>
          </a:p>
          <a:p>
            <a:endParaRPr lang="en-US" dirty="0"/>
          </a:p>
          <a:p>
            <a:r>
              <a:rPr lang="en-US" dirty="0"/>
              <a:t>Then, I will describe the logic, the syntax behind building a ggplot2 graph.</a:t>
            </a:r>
          </a:p>
          <a:p>
            <a:endParaRPr lang="en-US" dirty="0"/>
          </a:p>
          <a:p>
            <a:r>
              <a:rPr lang="en-US" dirty="0"/>
              <a:t>And then I made a GitHub and we will follow along it together, with lots of practical examples, and ways of manipulating, a </a:t>
            </a:r>
            <a:r>
              <a:rPr lang="en-US" dirty="0" err="1"/>
              <a:t>ggplot</a:t>
            </a:r>
            <a:r>
              <a:rPr lang="en-US" dirty="0"/>
              <a:t> object </a:t>
            </a:r>
          </a:p>
          <a:p>
            <a:endParaRPr lang="en-US" dirty="0"/>
          </a:p>
          <a:p>
            <a:r>
              <a:rPr lang="en-US" dirty="0"/>
              <a:t>And then, we will follow along with a few key examples using a </a:t>
            </a:r>
            <a:r>
              <a:rPr lang="en-US" dirty="0" err="1"/>
              <a:t>Pokemon</a:t>
            </a:r>
            <a:r>
              <a:rPr lang="en-US" dirty="0"/>
              <a:t> dataset in a .csv file. I did this for a few reasons.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based off of a model I developed to teach R and </a:t>
            </a:r>
            <a:r>
              <a:rPr lang="en-US" dirty="0" err="1"/>
              <a:t>Rstudio</a:t>
            </a:r>
            <a:r>
              <a:rPr lang="en-US" dirty="0"/>
              <a:t> for a practical genomics class which was at the height of the pandemic and entirely online.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difference between this module and the stuff I usually see online is that it is built off a csv file, which </a:t>
            </a:r>
            <a:r>
              <a:rPr lang="en-US" dirty="0" err="1"/>
              <a:t>isrealistically</a:t>
            </a:r>
            <a:r>
              <a:rPr lang="en-US" dirty="0"/>
              <a:t> how many of u store </a:t>
            </a:r>
            <a:r>
              <a:rPr lang="en-US" dirty="0" err="1"/>
              <a:t>ur</a:t>
            </a:r>
            <a:r>
              <a:rPr lang="en-US" dirty="0"/>
              <a:t> data, while online many of the examples are built off of like a random number generator </a:t>
            </a:r>
            <a:r>
              <a:rPr lang="en-US" dirty="0" err="1"/>
              <a:t>tu</a:t>
            </a:r>
            <a:r>
              <a:rPr lang="en-US" dirty="0"/>
              <a:t> </a:t>
            </a:r>
            <a:r>
              <a:rPr lang="en-US" dirty="0" err="1"/>
              <a:t>sa</a:t>
            </a:r>
            <a:r>
              <a:rPr lang="en-US" dirty="0"/>
              <a:t>. I also really wanted to distract myself, and I like </a:t>
            </a:r>
            <a:r>
              <a:rPr lang="en-US" dirty="0" err="1"/>
              <a:t>Pokemon</a:t>
            </a:r>
            <a:r>
              <a:rPr lang="en-US" dirty="0"/>
              <a:t> , and this was a good way to think deeply about data while not using a lot of the kind of depressing stuff that was surrounding me – for example I saw a lot of stuff about covid rates and data manipulation for that and I was like hell </a:t>
            </a:r>
            <a:r>
              <a:rPr lang="en-US" dirty="0" err="1"/>
              <a:t>naa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 here knows what </a:t>
            </a:r>
            <a:r>
              <a:rPr lang="en-US" dirty="0" err="1"/>
              <a:t>Pokemon</a:t>
            </a:r>
            <a:r>
              <a:rPr lang="en-US" dirty="0"/>
              <a:t> are? </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2</a:t>
            </a:fld>
            <a:endParaRPr lang="en-US"/>
          </a:p>
        </p:txBody>
      </p:sp>
    </p:spTree>
    <p:extLst>
      <p:ext uri="{BB962C8B-B14F-4D97-AF65-F5344CB8AC3E}">
        <p14:creationId xmlns:p14="http://schemas.microsoft.com/office/powerpoint/2010/main" val="19951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one point there was an argument about what was more important, summary statistics or looking at graphs. Some people thought summary stats like the mean, mode, etc; were the most important thing in visualizing data and being really “ scientific”, unbiased, etc; </a:t>
            </a:r>
          </a:p>
          <a:p>
            <a:endParaRPr lang="en-US" dirty="0"/>
          </a:p>
          <a:p>
            <a:r>
              <a:rPr lang="en-US" dirty="0"/>
              <a:t>Graphical representation is important because that way we can actually see the data points, or the distribution of the data, and identify important trends.</a:t>
            </a:r>
          </a:p>
          <a:p>
            <a:endParaRPr lang="en-US" dirty="0"/>
          </a:p>
          <a:p>
            <a:r>
              <a:rPr lang="en-US" dirty="0"/>
              <a:t>Sometimes the importance isn’t very clear: for example, these images all have the same mode, distribution, etc;. An </a:t>
            </a:r>
            <a:r>
              <a:rPr lang="en-US" dirty="0" err="1"/>
              <a:t>dthey</a:t>
            </a:r>
            <a:r>
              <a:rPr lang="en-US" dirty="0"/>
              <a:t> all look more or less the same. So u might not see a point in showing them. However, the picture becomes a little less clear when we see the next….</a:t>
            </a:r>
          </a:p>
        </p:txBody>
      </p:sp>
      <p:sp>
        <p:nvSpPr>
          <p:cNvPr id="4" name="Slide Number Placeholder 3"/>
          <p:cNvSpPr>
            <a:spLocks noGrp="1"/>
          </p:cNvSpPr>
          <p:nvPr>
            <p:ph type="sldNum" sz="quarter" idx="5"/>
          </p:nvPr>
        </p:nvSpPr>
        <p:spPr/>
        <p:txBody>
          <a:bodyPr/>
          <a:lstStyle/>
          <a:p>
            <a:fld id="{D6C1FF4E-EC7C-4E33-8F22-A0894A3CA6A7}" type="slidenum">
              <a:rPr lang="en-US" smtClean="0"/>
              <a:t>3</a:t>
            </a:fld>
            <a:endParaRPr lang="en-US"/>
          </a:p>
        </p:txBody>
      </p:sp>
    </p:spTree>
    <p:extLst>
      <p:ext uri="{BB962C8B-B14F-4D97-AF65-F5344CB8AC3E}">
        <p14:creationId xmlns:p14="http://schemas.microsoft.com/office/powerpoint/2010/main" val="908265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which also have the same summary stats but clearly have very different patterns. This pattern of graphs is called </a:t>
            </a:r>
            <a:r>
              <a:rPr lang="en-US" dirty="0" err="1"/>
              <a:t>Ascombe’s</a:t>
            </a:r>
            <a:r>
              <a:rPr lang="en-US" dirty="0"/>
              <a:t> quartet, and it was a direct response to the “controversy” at the time people were having about like the philosophy of data</a:t>
            </a:r>
          </a:p>
        </p:txBody>
      </p:sp>
      <p:sp>
        <p:nvSpPr>
          <p:cNvPr id="4" name="Slide Number Placeholder 3"/>
          <p:cNvSpPr>
            <a:spLocks noGrp="1"/>
          </p:cNvSpPr>
          <p:nvPr>
            <p:ph type="sldNum" sz="quarter" idx="5"/>
          </p:nvPr>
        </p:nvSpPr>
        <p:spPr/>
        <p:txBody>
          <a:bodyPr/>
          <a:lstStyle/>
          <a:p>
            <a:fld id="{D6C1FF4E-EC7C-4E33-8F22-A0894A3CA6A7}" type="slidenum">
              <a:rPr lang="en-US" smtClean="0"/>
              <a:t>4</a:t>
            </a:fld>
            <a:endParaRPr lang="en-US"/>
          </a:p>
        </p:txBody>
      </p:sp>
    </p:spTree>
    <p:extLst>
      <p:ext uri="{BB962C8B-B14F-4D97-AF65-F5344CB8AC3E}">
        <p14:creationId xmlns:p14="http://schemas.microsoft.com/office/powerpoint/2010/main" val="95099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etPro"/>
              </a:rPr>
              <a:t>My next super favorite example is this one, called the </a:t>
            </a:r>
            <a:r>
              <a:rPr lang="en-US" b="0" i="0" dirty="0" err="1">
                <a:solidFill>
                  <a:srgbClr val="000000"/>
                </a:solidFill>
                <a:effectLst/>
                <a:latin typeface="MeretPro"/>
              </a:rPr>
              <a:t>Datasaurus</a:t>
            </a:r>
            <a:r>
              <a:rPr lang="en-US" b="0" i="0" dirty="0">
                <a:solidFill>
                  <a:srgbClr val="000000"/>
                </a:solidFill>
                <a:effectLst/>
                <a:latin typeface="MeretPro"/>
              </a:rPr>
              <a:t> dozen, which is the same idea as </a:t>
            </a:r>
            <a:r>
              <a:rPr lang="en-US" b="0" i="0" dirty="0" err="1">
                <a:solidFill>
                  <a:srgbClr val="000000"/>
                </a:solidFill>
                <a:effectLst/>
                <a:latin typeface="MeretPro"/>
              </a:rPr>
              <a:t>Ascombe’s</a:t>
            </a:r>
            <a:r>
              <a:rPr lang="en-US" b="0" i="0" dirty="0">
                <a:solidFill>
                  <a:srgbClr val="000000"/>
                </a:solidFill>
                <a:effectLst/>
                <a:latin typeface="MeretPro"/>
              </a:rPr>
              <a:t> quartet but like, </a:t>
            </a:r>
            <a:r>
              <a:rPr lang="en-US" b="0" i="0" dirty="0" err="1">
                <a:solidFill>
                  <a:srgbClr val="000000"/>
                </a:solidFill>
                <a:effectLst/>
                <a:latin typeface="MeretPro"/>
              </a:rPr>
              <a:t>funner</a:t>
            </a:r>
            <a:endParaRPr lang="en-US" b="0" i="0" dirty="0">
              <a:solidFill>
                <a:srgbClr val="000000"/>
              </a:solidFill>
              <a:effectLst/>
              <a:latin typeface="Meret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ere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MeretPro"/>
              </a:rPr>
              <a:t>Matejka</a:t>
            </a:r>
            <a:r>
              <a:rPr lang="en-US" b="0" i="0" dirty="0">
                <a:solidFill>
                  <a:srgbClr val="000000"/>
                </a:solidFill>
                <a:effectLst/>
                <a:latin typeface="MeretPro"/>
              </a:rPr>
              <a:t> and Fitzmaurice made 200,000 incremental changes to the </a:t>
            </a:r>
            <a:r>
              <a:rPr lang="en-US" b="0" i="0" dirty="0" err="1">
                <a:solidFill>
                  <a:srgbClr val="000000"/>
                </a:solidFill>
                <a:effectLst/>
                <a:latin typeface="MeretPro"/>
              </a:rPr>
              <a:t>Datasaurus</a:t>
            </a:r>
            <a:r>
              <a:rPr lang="en-US" b="0" i="0" dirty="0">
                <a:solidFill>
                  <a:srgbClr val="000000"/>
                </a:solidFill>
                <a:effectLst/>
                <a:latin typeface="MeretPro"/>
              </a:rPr>
              <a:t> data set, slightly shifting points so that the summary statistics stayed within one-hundredth of the originals</a:t>
            </a:r>
            <a:endParaRPr lang="en-US" dirty="0"/>
          </a:p>
          <a:p>
            <a:endParaRPr lang="en-US" dirty="0"/>
          </a:p>
          <a:p>
            <a:r>
              <a:rPr lang="en-US" dirty="0"/>
              <a:t>So, this is why graphs are important. But how should you make graphs? How do you describe them? </a:t>
            </a:r>
          </a:p>
        </p:txBody>
      </p:sp>
      <p:sp>
        <p:nvSpPr>
          <p:cNvPr id="4" name="Slide Number Placeholder 3"/>
          <p:cNvSpPr>
            <a:spLocks noGrp="1"/>
          </p:cNvSpPr>
          <p:nvPr>
            <p:ph type="sldNum" sz="quarter" idx="5"/>
          </p:nvPr>
        </p:nvSpPr>
        <p:spPr/>
        <p:txBody>
          <a:bodyPr/>
          <a:lstStyle/>
          <a:p>
            <a:fld id="{D6C1FF4E-EC7C-4E33-8F22-A0894A3CA6A7}" type="slidenum">
              <a:rPr lang="en-US" smtClean="0"/>
              <a:t>5</a:t>
            </a:fld>
            <a:endParaRPr lang="en-US"/>
          </a:p>
        </p:txBody>
      </p:sp>
    </p:spTree>
    <p:extLst>
      <p:ext uri="{BB962C8B-B14F-4D97-AF65-F5344CB8AC3E}">
        <p14:creationId xmlns:p14="http://schemas.microsoft.com/office/powerpoint/2010/main" val="48646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we turn to the GoG, which was formalized in a text by [ </a:t>
            </a:r>
            <a:r>
              <a:rPr lang="en-US" dirty="0" err="1"/>
              <a:t>clic</a:t>
            </a:r>
            <a:r>
              <a:rPr lang="en-US" dirty="0"/>
              <a:t> ] Leland Wilkinson. It talks about how to build up on graphics. </a:t>
            </a:r>
          </a:p>
          <a:p>
            <a:endParaRPr lang="en-US" dirty="0"/>
          </a:p>
          <a:p>
            <a:r>
              <a:rPr lang="en-US" dirty="0"/>
              <a:t>It also has a few like, killer quotes [CLIC] lobster quote</a:t>
            </a:r>
          </a:p>
          <a:p>
            <a:endParaRPr lang="en-US" dirty="0"/>
          </a:p>
          <a:p>
            <a:r>
              <a:rPr lang="en-US" dirty="0"/>
              <a:t>The people at this time , back in 1999, were thinking about creating a philosophy of like, data and data interpretation and visualization, which they argue is a kind of language in and of itself. And, any language </a:t>
            </a:r>
          </a:p>
          <a:p>
            <a:endParaRPr lang="en-US" dirty="0"/>
          </a:p>
          <a:p>
            <a:r>
              <a:rPr lang="en-US" dirty="0"/>
              <a:t>[</a:t>
            </a:r>
            <a:r>
              <a:rPr lang="en-US" dirty="0" err="1"/>
              <a:t>clic</a:t>
            </a:r>
            <a:r>
              <a:rPr lang="en-US" dirty="0"/>
              <a:t>] requires a “grammar” to define and establish the language components </a:t>
            </a:r>
          </a:p>
          <a:p>
            <a:endParaRPr lang="en-US" dirty="0"/>
          </a:p>
          <a:p>
            <a:r>
              <a:rPr lang="en-US" dirty="0"/>
              <a:t>[</a:t>
            </a:r>
            <a:r>
              <a:rPr lang="en-US" dirty="0" err="1"/>
              <a:t>clic</a:t>
            </a:r>
            <a:r>
              <a:rPr lang="en-US" dirty="0"/>
              <a:t>] and, a grammar for data visualization, or graphics, would create a framework that enables us to describe simply the graphic components</a:t>
            </a:r>
          </a:p>
          <a:p>
            <a:endParaRPr lang="en-US" dirty="0"/>
          </a:p>
          <a:p>
            <a:r>
              <a:rPr lang="en-US" dirty="0"/>
              <a:t>[</a:t>
            </a:r>
            <a:r>
              <a:rPr lang="en-US" dirty="0" err="1"/>
              <a:t>clic</a:t>
            </a:r>
            <a:r>
              <a:rPr lang="en-US" dirty="0"/>
              <a:t>] the GOG follows a layered approach by specifically qualifying what the elements are </a:t>
            </a:r>
          </a:p>
          <a:p>
            <a:endParaRPr lang="en-US" dirty="0"/>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6</a:t>
            </a:fld>
            <a:endParaRPr lang="en-US"/>
          </a:p>
        </p:txBody>
      </p:sp>
    </p:spTree>
    <p:extLst>
      <p:ext uri="{BB962C8B-B14F-4D97-AF65-F5344CB8AC3E}">
        <p14:creationId xmlns:p14="http://schemas.microsoft.com/office/powerpoint/2010/main" val="225845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Hadley Wickham argued that the best grammar for visualizing graphics must be LAYERED. Where each element builds on top of each other for the final whole product. And it describes getting from the point of Data, point A, to the graphic, point B.</a:t>
            </a:r>
          </a:p>
          <a:p>
            <a:endParaRPr lang="en-US" dirty="0"/>
          </a:p>
          <a:p>
            <a:r>
              <a:rPr lang="en-US" dirty="0"/>
              <a:t>So in this image we have a </a:t>
            </a:r>
            <a:r>
              <a:rPr lang="en-US" b="1" dirty="0"/>
              <a:t>graph</a:t>
            </a:r>
            <a:r>
              <a:rPr lang="en-US" dirty="0"/>
              <a:t>,. A mathematical graph cannot be seen. It is an abstraction. A graphic, however, is a physical representation of a graph. </a:t>
            </a:r>
          </a:p>
          <a:p>
            <a:endParaRPr lang="en-US" dirty="0"/>
          </a:p>
          <a:p>
            <a:r>
              <a:rPr lang="en-US" dirty="0"/>
              <a:t>: the data, represented by something called </a:t>
            </a:r>
            <a:r>
              <a:rPr lang="en-US" b="1" dirty="0" err="1"/>
              <a:t>geom</a:t>
            </a:r>
            <a:r>
              <a:rPr lang="en-US" b="0" dirty="0"/>
              <a:t>; the scales and coordinate system, which generates axes and legends so we can read values from the graph; and the plot annotations, such as the background an </a:t>
            </a:r>
            <a:r>
              <a:rPr lang="en-US" b="0" dirty="0" err="1"/>
              <a:t>dplot</a:t>
            </a:r>
            <a:r>
              <a:rPr lang="en-US" b="0" dirty="0"/>
              <a:t> title. </a:t>
            </a:r>
          </a:p>
          <a:p>
            <a:r>
              <a:rPr lang="en-US" b="0" dirty="0"/>
              <a:t>[</a:t>
            </a:r>
            <a:r>
              <a:rPr lang="en-US" b="0" dirty="0" err="1"/>
              <a:t>clic</a:t>
            </a:r>
            <a:r>
              <a:rPr lang="en-US" b="0" dirty="0"/>
              <a:t>]</a:t>
            </a:r>
            <a:endParaRPr lang="en-US" dirty="0"/>
          </a:p>
          <a:p>
            <a:r>
              <a:rPr lang="en-US" dirty="0"/>
              <a:t>When we combine graphical objects from these sources, we have the final graphic. </a:t>
            </a:r>
          </a:p>
        </p:txBody>
      </p:sp>
      <p:sp>
        <p:nvSpPr>
          <p:cNvPr id="4" name="Slide Number Placeholder 3"/>
          <p:cNvSpPr>
            <a:spLocks noGrp="1"/>
          </p:cNvSpPr>
          <p:nvPr>
            <p:ph type="sldNum" sz="quarter" idx="5"/>
          </p:nvPr>
        </p:nvSpPr>
        <p:spPr/>
        <p:txBody>
          <a:bodyPr/>
          <a:lstStyle/>
          <a:p>
            <a:fld id="{D6C1FF4E-EC7C-4E33-8F22-A0894A3CA6A7}" type="slidenum">
              <a:rPr lang="en-US" smtClean="0"/>
              <a:t>7</a:t>
            </a:fld>
            <a:endParaRPr lang="en-US"/>
          </a:p>
        </p:txBody>
      </p:sp>
    </p:spTree>
    <p:extLst>
      <p:ext uri="{BB962C8B-B14F-4D97-AF65-F5344CB8AC3E}">
        <p14:creationId xmlns:p14="http://schemas.microsoft.com/office/powerpoint/2010/main" val="269760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92929"/>
                </a:solidFill>
                <a:effectLst/>
                <a:latin typeface="charter"/>
              </a:rPr>
              <a:t>This slide is going to go a little more in depth into some of these components that make up the layered grammar, ways of manipulating elements of the graph to communicate </a:t>
            </a:r>
            <a:r>
              <a:rPr lang="en-US" b="0" i="0" dirty="0" err="1">
                <a:solidFill>
                  <a:srgbClr val="292929"/>
                </a:solidFill>
                <a:effectLst/>
                <a:latin typeface="charter"/>
              </a:rPr>
              <a:t>ur</a:t>
            </a:r>
            <a:r>
              <a:rPr lang="en-US" b="0" i="0" dirty="0">
                <a:solidFill>
                  <a:srgbClr val="292929"/>
                </a:solidFill>
                <a:effectLst/>
                <a:latin typeface="charter"/>
              </a:rPr>
              <a:t> message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Layers are related to each other and share many common features. For example, multiple layers can be built using same underlying data – like a </a:t>
            </a:r>
            <a:r>
              <a:rPr lang="en-US" b="1" i="0" dirty="0">
                <a:solidFill>
                  <a:srgbClr val="292929"/>
                </a:solidFill>
                <a:effectLst/>
                <a:latin typeface="charter"/>
              </a:rPr>
              <a:t>[CLIC] </a:t>
            </a:r>
            <a:r>
              <a:rPr lang="en-US" b="0" i="0" dirty="0">
                <a:solidFill>
                  <a:srgbClr val="292929"/>
                </a:solidFill>
                <a:effectLst/>
                <a:latin typeface="charter"/>
              </a:rPr>
              <a:t>scatterplot overlayed w a smoothed regression line . In this case, the scatterplot, the actual points are one layer while the regression line is another layer. However, they are derived from the same data, but convey slightly different information.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Data defines the source of information to be visualized, but is independent from other elements </a:t>
            </a:r>
          </a:p>
          <a:p>
            <a:endParaRPr lang="en-US" dirty="0"/>
          </a:p>
          <a:p>
            <a:r>
              <a:rPr lang="en-US" dirty="0"/>
              <a:t>Mapping defines how variables are applied to the plot. (what is in x position, what is in y position?)  e.g. these data could have the X and Y switched up</a:t>
            </a:r>
          </a:p>
          <a:p>
            <a:endParaRPr lang="en-US" dirty="0"/>
          </a:p>
          <a:p>
            <a:r>
              <a:rPr lang="en-US" dirty="0"/>
              <a:t>Stat – transforms the data. </a:t>
            </a:r>
            <a:r>
              <a:rPr lang="en-US" b="1" dirty="0"/>
              <a:t>CLIC </a:t>
            </a:r>
            <a:r>
              <a:rPr lang="en-US" dirty="0"/>
              <a:t>E.g. a bar graph, you are not graphing the raw data, but rather the mean and the SE. takes in a dataset as input and returns a diff dataset as the output. </a:t>
            </a:r>
          </a:p>
          <a:p>
            <a:endParaRPr lang="en-US" dirty="0"/>
          </a:p>
          <a:p>
            <a:r>
              <a:rPr lang="en-US" b="1" dirty="0"/>
              <a:t>CLIC </a:t>
            </a:r>
            <a:r>
              <a:rPr lang="en-US" dirty="0" err="1"/>
              <a:t>Geoms</a:t>
            </a:r>
            <a:r>
              <a:rPr lang="en-US" dirty="0"/>
              <a:t> – control type of plot you create. Classified by their </a:t>
            </a:r>
            <a:r>
              <a:rPr lang="en-US" dirty="0" err="1"/>
              <a:t>dimentionality</a:t>
            </a:r>
            <a:r>
              <a:rPr lang="en-US" dirty="0"/>
              <a:t> – 0 dimensions, point, text; 1 dim, path, line, 2d, polygon, interval. </a:t>
            </a:r>
          </a:p>
          <a:p>
            <a:endParaRPr lang="en-US" dirty="0"/>
          </a:p>
          <a:p>
            <a:r>
              <a:rPr lang="en-US" b="1" dirty="0"/>
              <a:t>CLIC </a:t>
            </a:r>
            <a:r>
              <a:rPr lang="en-US" dirty="0"/>
              <a:t>Position adjustment e.g. stack, dodge to avoid bars overlapping. </a:t>
            </a:r>
          </a:p>
          <a:p>
            <a:endParaRPr lang="en-US" dirty="0"/>
          </a:p>
          <a:p>
            <a:r>
              <a:rPr lang="en-US" dirty="0"/>
              <a:t>Scale  - controls how data is mapped to aesthetic attributes; e.g. color scale; size scale</a:t>
            </a:r>
          </a:p>
          <a:p>
            <a:endParaRPr lang="en-US" dirty="0"/>
          </a:p>
          <a:p>
            <a:r>
              <a:rPr lang="en-US" b="1" dirty="0"/>
              <a:t>CLIC </a:t>
            </a:r>
            <a:r>
              <a:rPr lang="en-US" dirty="0"/>
              <a:t>Coord- maps positions of objects onto the plane of </a:t>
            </a:r>
            <a:r>
              <a:rPr lang="en-US" dirty="0" err="1"/>
              <a:t>th</a:t>
            </a:r>
            <a:r>
              <a:rPr lang="en-US" dirty="0"/>
              <a:t> </a:t>
            </a:r>
            <a:r>
              <a:rPr lang="en-US" dirty="0" err="1"/>
              <a:t>eplot</a:t>
            </a:r>
            <a:r>
              <a:rPr lang="en-US" dirty="0"/>
              <a:t>, controls how the axes and grid lines are drawn. Usually 2 coordinates, but could be more. E.g. Cartesian (this one), or polar.</a:t>
            </a:r>
          </a:p>
          <a:p>
            <a:endParaRPr lang="en-US" dirty="0"/>
          </a:p>
          <a:p>
            <a:r>
              <a:rPr lang="en-US" b="1" dirty="0"/>
              <a:t>CLIC </a:t>
            </a:r>
            <a:r>
              <a:rPr lang="en-US" dirty="0"/>
              <a:t>Faceting – can split the data up into subsets of the entire dataset. Allows subsets to be visualized on the </a:t>
            </a:r>
            <a:r>
              <a:rPr lang="en-US" dirty="0" err="1"/>
              <a:t>sam</a:t>
            </a:r>
            <a:r>
              <a:rPr lang="en-US" dirty="0"/>
              <a:t> </a:t>
            </a:r>
            <a:r>
              <a:rPr lang="en-US" dirty="0" err="1"/>
              <a:t>eplot</a:t>
            </a:r>
            <a:r>
              <a:rPr lang="en-US" dirty="0"/>
              <a:t> </a:t>
            </a:r>
          </a:p>
          <a:p>
            <a:endParaRPr lang="en-US" dirty="0"/>
          </a:p>
          <a:p>
            <a:r>
              <a:rPr lang="en-US" dirty="0"/>
              <a:t>Default – finding a simplified grammar to make all these manipulations and </a:t>
            </a:r>
            <a:r>
              <a:rPr lang="en-US" dirty="0" err="1"/>
              <a:t>moficiations</a:t>
            </a:r>
            <a:r>
              <a:rPr lang="en-US" dirty="0"/>
              <a:t> </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8</a:t>
            </a:fld>
            <a:endParaRPr lang="en-US"/>
          </a:p>
        </p:txBody>
      </p:sp>
    </p:spTree>
    <p:extLst>
      <p:ext uri="{BB962C8B-B14F-4D97-AF65-F5344CB8AC3E}">
        <p14:creationId xmlns:p14="http://schemas.microsoft.com/office/powerpoint/2010/main" val="197831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15 from Wickham</a:t>
            </a:r>
          </a:p>
        </p:txBody>
      </p:sp>
      <p:sp>
        <p:nvSpPr>
          <p:cNvPr id="4" name="Slide Number Placeholder 3"/>
          <p:cNvSpPr>
            <a:spLocks noGrp="1"/>
          </p:cNvSpPr>
          <p:nvPr>
            <p:ph type="sldNum" sz="quarter" idx="5"/>
          </p:nvPr>
        </p:nvSpPr>
        <p:spPr/>
        <p:txBody>
          <a:bodyPr/>
          <a:lstStyle/>
          <a:p>
            <a:fld id="{D6C1FF4E-EC7C-4E33-8F22-A0894A3CA6A7}" type="slidenum">
              <a:rPr lang="en-US" smtClean="0"/>
              <a:t>10</a:t>
            </a:fld>
            <a:endParaRPr lang="en-US"/>
          </a:p>
        </p:txBody>
      </p:sp>
    </p:spTree>
    <p:extLst>
      <p:ext uri="{BB962C8B-B14F-4D97-AF65-F5344CB8AC3E}">
        <p14:creationId xmlns:p14="http://schemas.microsoft.com/office/powerpoint/2010/main" val="11829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4D83-83DB-4FAD-8CFC-F2C8DC629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B3C51F-CAC1-4F44-990C-F87AB03FC1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1AE01D-D0E3-4A32-9A2C-4D7430A736C3}"/>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3E8CAB37-B059-4FE6-AF39-D1882041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8A3F-FF94-4E23-B0B1-4D429854BF7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11289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AF-AFFD-4BE0-BB7A-285738946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C0DE87-7AB9-4BD1-AA48-BB945F7FF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1CA38-5CFF-40E1-AAED-5C73A0E02753}"/>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53509F41-8141-4767-975F-FD6305AD3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1B99-72D4-47DF-8FB3-8CB0D98053AA}"/>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257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4E76F-C3EE-42FB-9B91-6420E8E64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C735A-F15B-4064-A6DB-DFBAD3A1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9B7D9-730A-41C7-9110-3EE271DF9181}"/>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14180AC8-4A40-4A50-9448-E164C7EA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97ADD-062E-4E50-BD5E-60A410DA88C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01883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7C46-FE17-4796-82F5-ECB07F176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80D04-C3A8-4DB8-B5A2-B681F67DA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0582-6F9B-420F-A8FE-250E93C339DC}"/>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7F469C04-E937-4EF7-A367-964D0E371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E9C6-9546-45FB-9006-17A088878A56}"/>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3994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C89-DDE9-448A-B6D7-4B867D122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BF6F3-8E4A-44F8-ABC0-8746A388A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F456D5-3F53-4D29-8C1F-C18D7A6C51A7}"/>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9E7CDE40-340D-4621-AB1F-7E04C73D4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8C12-D04B-4442-BA4A-3589EFA6FA81}"/>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66847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811-0FB2-4CA6-BB27-9D077CE68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7E42-7CF8-44A8-B88C-818CDCE38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496C1-D128-4775-8C2A-0166F3B7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D0E5F-47AA-45F3-94E7-BB8DF89FE0C9}"/>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6" name="Footer Placeholder 5">
            <a:extLst>
              <a:ext uri="{FF2B5EF4-FFF2-40B4-BE49-F238E27FC236}">
                <a16:creationId xmlns:a16="http://schemas.microsoft.com/office/drawing/2014/main" id="{A1584160-1474-4B14-884E-A26163CB0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7166-5014-4764-AE56-40F8358FDE6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89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38C-2171-4DB1-9EB5-F2101D375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23B59-5F4A-4BE2-966F-C84FFED47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19B9-C23C-46DC-98C9-30986680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179AB5-4BD2-4F99-8152-0C248076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DD029-DC64-43DB-9ECD-84E6220C29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3D87D-0C8B-49AF-8159-F9D35DA8A03E}"/>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8" name="Footer Placeholder 7">
            <a:extLst>
              <a:ext uri="{FF2B5EF4-FFF2-40B4-BE49-F238E27FC236}">
                <a16:creationId xmlns:a16="http://schemas.microsoft.com/office/drawing/2014/main" id="{B25FBE24-6D18-463A-B86D-E417F73CD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F2AAC-4101-4575-871A-47FE86C37E3B}"/>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914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3FD-FD7A-402D-902A-2B5CE2D38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4A1FD-7834-43DB-9D1C-6F0B849844E0}"/>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4" name="Footer Placeholder 3">
            <a:extLst>
              <a:ext uri="{FF2B5EF4-FFF2-40B4-BE49-F238E27FC236}">
                <a16:creationId xmlns:a16="http://schemas.microsoft.com/office/drawing/2014/main" id="{509201F1-8244-4C7F-8D96-E57B8E611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64ECD-88F9-4965-95FC-22CD01A7AB8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400546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B2F23-9770-47FF-BD0A-5C640D0D11F4}"/>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3" name="Footer Placeholder 2">
            <a:extLst>
              <a:ext uri="{FF2B5EF4-FFF2-40B4-BE49-F238E27FC236}">
                <a16:creationId xmlns:a16="http://schemas.microsoft.com/office/drawing/2014/main" id="{229116A5-489A-47DD-B55E-AE7D5453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7A710-1C0F-47EB-A28D-CBBFD8FFBD8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806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E4C3-702B-4EC6-85F6-503A76C2E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3E574-7139-498B-99B4-006028600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FC0F02-3F51-4C9E-924F-471567C73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BD566-7559-4EF0-A295-72A474CE011B}"/>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6" name="Footer Placeholder 5">
            <a:extLst>
              <a:ext uri="{FF2B5EF4-FFF2-40B4-BE49-F238E27FC236}">
                <a16:creationId xmlns:a16="http://schemas.microsoft.com/office/drawing/2014/main" id="{A5A318C7-93DD-4ABF-B03B-9D4A6C527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5E5BB-E439-4EF0-AC1B-472DE9367CA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0029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BB70-0020-42E1-9B56-DF08E8FF6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ADBF1-E9B1-4A54-A10A-9B87E9656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630D9C-791D-47B8-A747-9505D984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25E1-D2EC-4E48-97E8-B5C4347E619F}"/>
              </a:ext>
            </a:extLst>
          </p:cNvPr>
          <p:cNvSpPr>
            <a:spLocks noGrp="1"/>
          </p:cNvSpPr>
          <p:nvPr>
            <p:ph type="dt" sz="half" idx="10"/>
          </p:nvPr>
        </p:nvSpPr>
        <p:spPr/>
        <p:txBody>
          <a:bodyPr/>
          <a:lstStyle/>
          <a:p>
            <a:fld id="{F3AB76AE-8A73-4718-A0CF-E24F873E9DBD}" type="datetimeFigureOut">
              <a:rPr lang="en-US" smtClean="0"/>
              <a:t>4/22/2022</a:t>
            </a:fld>
            <a:endParaRPr lang="en-US"/>
          </a:p>
        </p:txBody>
      </p:sp>
      <p:sp>
        <p:nvSpPr>
          <p:cNvPr id="6" name="Footer Placeholder 5">
            <a:extLst>
              <a:ext uri="{FF2B5EF4-FFF2-40B4-BE49-F238E27FC236}">
                <a16:creationId xmlns:a16="http://schemas.microsoft.com/office/drawing/2014/main" id="{8783A5C4-0CCD-4E66-9F22-54DC732C3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077D5-8006-4568-958B-70FFBCCB7BB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52168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49A1E-274F-4CF4-B038-CDDCE7626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E06A7-2BC2-4826-80A5-A4F288062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B2081-F5B1-4626-B456-EDC0C082C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76AE-8A73-4718-A0CF-E24F873E9DBD}" type="datetimeFigureOut">
              <a:rPr lang="en-US" smtClean="0"/>
              <a:t>4/22/2022</a:t>
            </a:fld>
            <a:endParaRPr lang="en-US"/>
          </a:p>
        </p:txBody>
      </p:sp>
      <p:sp>
        <p:nvSpPr>
          <p:cNvPr id="5" name="Footer Placeholder 4">
            <a:extLst>
              <a:ext uri="{FF2B5EF4-FFF2-40B4-BE49-F238E27FC236}">
                <a16:creationId xmlns:a16="http://schemas.microsoft.com/office/drawing/2014/main" id="{01894BD4-DC95-425E-91DD-9251DBD32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AF250-B68C-41B0-8DF4-8C3B794E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94C3D-4E33-4F72-B602-24E9BF987ED9}" type="slidenum">
              <a:rPr lang="en-US" smtClean="0"/>
              <a:t>‹#›</a:t>
            </a:fld>
            <a:endParaRPr lang="en-US"/>
          </a:p>
        </p:txBody>
      </p:sp>
    </p:spTree>
    <p:extLst>
      <p:ext uri="{BB962C8B-B14F-4D97-AF65-F5344CB8AC3E}">
        <p14:creationId xmlns:p14="http://schemas.microsoft.com/office/powerpoint/2010/main" val="310625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irver/ggplot2"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afalab.github.io/dsbook/ggplot2.html"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r-statistics.co/Top50-Ggplot2-Visualizations-MasterList-R-Code.html" TargetMode="External"/><Relationship Id="rId4" Type="http://schemas.openxmlformats.org/officeDocument/2006/relationships/hyperlink" Target="https://towardsdatascience.com/a-comprehensive-guide-to-the-grammar-of-graphics-for-effective-visualization-of-multi-dimensional-1f92b4ed414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kirver/ggplot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7.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11" Type="http://schemas.openxmlformats.org/officeDocument/2006/relationships/image" Target="../media/image17.png"/><Relationship Id="rId5" Type="http://schemas.openxmlformats.org/officeDocument/2006/relationships/oleObject" Target="../embeddings/oleObject2.bin"/><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3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okemon HD Wallpapers - Top Free Pokemon HD Backgrounds - WallpaperAccess">
            <a:extLst>
              <a:ext uri="{FF2B5EF4-FFF2-40B4-BE49-F238E27FC236}">
                <a16:creationId xmlns:a16="http://schemas.microsoft.com/office/drawing/2014/main" id="{8D30152B-DF5E-4848-A8F4-5676AD4C862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9EE615-6E35-4338-82E2-410F0A82891F}"/>
              </a:ext>
            </a:extLst>
          </p:cNvPr>
          <p:cNvSpPr>
            <a:spLocks noGrp="1"/>
          </p:cNvSpPr>
          <p:nvPr>
            <p:ph type="ctrTitle"/>
          </p:nvPr>
        </p:nvSpPr>
        <p:spPr>
          <a:xfrm>
            <a:off x="1133856" y="-1319085"/>
            <a:ext cx="10384536" cy="3063240"/>
          </a:xfrm>
        </p:spPr>
        <p:txBody>
          <a:bodyPr>
            <a:normAutofit/>
          </a:bodyPr>
          <a:lstStyle/>
          <a:p>
            <a:r>
              <a:rPr lang="en-US" sz="6600" dirty="0">
                <a:solidFill>
                  <a:srgbClr val="FFFFFF"/>
                </a:solidFill>
                <a:latin typeface="Arial" panose="020B0604020202020204" pitchFamily="34" charset="0"/>
                <a:cs typeface="Arial" panose="020B0604020202020204" pitchFamily="34" charset="0"/>
              </a:rPr>
              <a:t>Beginner’s guide to ggplot2</a:t>
            </a:r>
          </a:p>
        </p:txBody>
      </p:sp>
      <p:sp>
        <p:nvSpPr>
          <p:cNvPr id="3" name="Subtitle 2">
            <a:extLst>
              <a:ext uri="{FF2B5EF4-FFF2-40B4-BE49-F238E27FC236}">
                <a16:creationId xmlns:a16="http://schemas.microsoft.com/office/drawing/2014/main" id="{CE9BB444-0410-4CDC-9CC7-5EA59F302278}"/>
              </a:ext>
            </a:extLst>
          </p:cNvPr>
          <p:cNvSpPr>
            <a:spLocks noGrp="1"/>
          </p:cNvSpPr>
          <p:nvPr>
            <p:ph type="subTitle" idx="1"/>
          </p:nvPr>
        </p:nvSpPr>
        <p:spPr>
          <a:xfrm>
            <a:off x="1527048" y="4599432"/>
            <a:ext cx="9144000" cy="1536192"/>
          </a:xfrm>
        </p:spPr>
        <p:txBody>
          <a:bodyPr>
            <a:normAutofit/>
          </a:bodyPr>
          <a:lstStyle/>
          <a:p>
            <a:r>
              <a:rPr lang="en-US" b="1" dirty="0">
                <a:solidFill>
                  <a:srgbClr val="FFFFFF"/>
                </a:solidFill>
                <a:latin typeface="Arial" panose="020B0604020202020204" pitchFamily="34" charset="0"/>
                <a:cs typeface="Arial" panose="020B0604020202020204" pitchFamily="34" charset="0"/>
              </a:rPr>
              <a:t>Kirsten Isabel Verster</a:t>
            </a:r>
          </a:p>
          <a:p>
            <a:r>
              <a:rPr lang="en-US" dirty="0">
                <a:solidFill>
                  <a:srgbClr val="FFFFFF"/>
                </a:solidFill>
                <a:latin typeface="Arial" panose="020B0604020202020204" pitchFamily="34" charset="0"/>
                <a:cs typeface="Arial" panose="020B0604020202020204" pitchFamily="34" charset="0"/>
              </a:rPr>
              <a:t>Jasper Ridge Data Management &amp; Publishing Series</a:t>
            </a:r>
          </a:p>
          <a:p>
            <a:r>
              <a:rPr lang="en-US" dirty="0">
                <a:solidFill>
                  <a:srgbClr val="FFFFFF"/>
                </a:solidFill>
                <a:latin typeface="Arial" panose="020B0604020202020204" pitchFamily="34" charset="0"/>
                <a:cs typeface="Arial" panose="020B0604020202020204" pitchFamily="34" charset="0"/>
              </a:rPr>
              <a:t>4/23/2022</a:t>
            </a:r>
          </a:p>
          <a:p>
            <a:endParaRPr lang="en-US" dirty="0">
              <a:solidFill>
                <a:srgbClr val="FFFFFF"/>
              </a:solidFill>
              <a:latin typeface="Arial" panose="020B0604020202020204" pitchFamily="34" charset="0"/>
              <a:cs typeface="Arial" panose="020B0604020202020204" pitchFamily="34" charset="0"/>
            </a:endParaRPr>
          </a:p>
        </p:txBody>
      </p:sp>
      <p:sp>
        <p:nvSpPr>
          <p:cNvPr id="512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5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AD7A-8934-42BF-A434-D95694DBB35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Pulling them all together</a:t>
            </a:r>
          </a:p>
        </p:txBody>
      </p:sp>
      <p:sp>
        <p:nvSpPr>
          <p:cNvPr id="3" name="Content Placeholder 2">
            <a:extLst>
              <a:ext uri="{FF2B5EF4-FFF2-40B4-BE49-F238E27FC236}">
                <a16:creationId xmlns:a16="http://schemas.microsoft.com/office/drawing/2014/main" id="{C9472D92-ACC4-461C-9C09-C6D3602E920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Running </a:t>
            </a:r>
            <a:r>
              <a:rPr lang="en-US" b="1" dirty="0" err="1">
                <a:latin typeface="Arial" panose="020B0604020202020204" pitchFamily="34" charset="0"/>
                <a:cs typeface="Arial" panose="020B0604020202020204" pitchFamily="34" charset="0"/>
              </a:rPr>
              <a:t>ggplot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creates a new plot object in the existing R language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Then you </a:t>
            </a:r>
            <a:r>
              <a:rPr lang="en-US" i="1" dirty="0">
                <a:latin typeface="Arial" panose="020B0604020202020204" pitchFamily="34" charset="0"/>
                <a:cs typeface="Arial" panose="020B0604020202020204" pitchFamily="34" charset="0"/>
              </a:rPr>
              <a:t>add </a:t>
            </a:r>
            <a:r>
              <a:rPr lang="en-US" dirty="0">
                <a:latin typeface="Arial" panose="020B0604020202020204" pitchFamily="34" charset="0"/>
                <a:cs typeface="Arial" panose="020B0604020202020204" pitchFamily="34" charset="0"/>
              </a:rPr>
              <a:t>layers, like an onion, specifying the data, mapping, </a:t>
            </a:r>
            <a:r>
              <a:rPr lang="en-US" dirty="0" err="1">
                <a:latin typeface="Arial" panose="020B0604020202020204" pitchFamily="34" charset="0"/>
                <a:cs typeface="Arial" panose="020B0604020202020204" pitchFamily="34" charset="0"/>
              </a:rPr>
              <a:t>geom</a:t>
            </a:r>
            <a:r>
              <a:rPr lang="en-US" dirty="0">
                <a:latin typeface="Arial" panose="020B0604020202020204" pitchFamily="34" charset="0"/>
                <a:cs typeface="Arial" panose="020B0604020202020204" pitchFamily="34" charset="0"/>
              </a:rPr>
              <a:t> &amp; stat, position scales, and coordinate systems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Any aesthetics specified in the layer will override defaults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09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57A0-202E-4491-8DF3-BF4BED20030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Time to walk through some common graph types!</a:t>
            </a:r>
          </a:p>
        </p:txBody>
      </p:sp>
      <p:sp>
        <p:nvSpPr>
          <p:cNvPr id="3" name="Content Placeholder 2">
            <a:extLst>
              <a:ext uri="{FF2B5EF4-FFF2-40B4-BE49-F238E27FC236}">
                <a16:creationId xmlns:a16="http://schemas.microsoft.com/office/drawing/2014/main" id="{A3C85E4B-4BB4-465A-9974-9154BCA6E57D}"/>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hlinkClick r:id="rId3"/>
              </a:rPr>
              <a:t>https://github.com/kirver/ggplot2</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11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4ED2-2D49-4619-A9D0-BB9F0CA7982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Some helpful links</a:t>
            </a:r>
          </a:p>
        </p:txBody>
      </p:sp>
      <p:sp>
        <p:nvSpPr>
          <p:cNvPr id="3" name="Content Placeholder 2">
            <a:extLst>
              <a:ext uri="{FF2B5EF4-FFF2-40B4-BE49-F238E27FC236}">
                <a16:creationId xmlns:a16="http://schemas.microsoft.com/office/drawing/2014/main" id="{D26FD8D8-F772-4B44-9942-788BB01F47BC}"/>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hlinkClick r:id="rId3"/>
              </a:rPr>
              <a:t>https://rafalab.github.io/dsbook/ggplot2.html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4"/>
              </a:rPr>
              <a:t>https://towardsdatascience.com/a-comprehensive-guide-to-the-grammar-of-graphics-for-effective-visualization-of-multi-dimensional-1f92b4ed4149</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5"/>
              </a:rPr>
              <a:t>http://r-statistics.co/Top50-Ggplot2-Visualizations-MasterList-R-Code.html</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2390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FDD19-88DA-4F11-A696-BB2BF3ECD5A2}"/>
              </a:ext>
            </a:extLst>
          </p:cNvPr>
          <p:cNvSpPr>
            <a:spLocks noGrp="1"/>
          </p:cNvSpPr>
          <p:nvPr>
            <p:ph type="title"/>
          </p:nvPr>
        </p:nvSpPr>
        <p:spPr>
          <a:xfrm>
            <a:off x="841248" y="548640"/>
            <a:ext cx="3600860" cy="5431536"/>
          </a:xfrm>
        </p:spPr>
        <p:txBody>
          <a:bodyPr>
            <a:normAutofit/>
          </a:bodyPr>
          <a:lstStyle/>
          <a:p>
            <a:r>
              <a:rPr lang="en-US" sz="5400" dirty="0"/>
              <a:t>Itinerary	</a:t>
            </a:r>
          </a:p>
        </p:txBody>
      </p:sp>
      <p:sp>
        <p:nvSpPr>
          <p:cNvPr id="8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5426E-6BEC-44C9-BAC7-CDFDDE692B35}"/>
              </a:ext>
            </a:extLst>
          </p:cNvPr>
          <p:cNvSpPr>
            <a:spLocks noGrp="1"/>
          </p:cNvSpPr>
          <p:nvPr>
            <p:ph idx="1"/>
          </p:nvPr>
        </p:nvSpPr>
        <p:spPr>
          <a:xfrm>
            <a:off x="5126418" y="552091"/>
            <a:ext cx="6224335" cy="5431536"/>
          </a:xfrm>
        </p:spPr>
        <p:txBody>
          <a:bodyPr anchor="ctr">
            <a:normAutofit/>
          </a:bodyPr>
          <a:lstStyle/>
          <a:p>
            <a:r>
              <a:rPr lang="en-US" sz="2200">
                <a:latin typeface="Arial" panose="020B0604020202020204" pitchFamily="34" charset="0"/>
                <a:cs typeface="Arial" panose="020B0604020202020204" pitchFamily="34" charset="0"/>
              </a:rPr>
              <a:t>On the “grammar of graphics”</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The syntax and elements of a ggplot2 object</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Several practical examples using Pokémon dataset (follow along on </a:t>
            </a:r>
            <a:r>
              <a:rPr lang="en-US" sz="2200">
                <a:latin typeface="Arial" panose="020B0604020202020204" pitchFamily="34" charset="0"/>
                <a:cs typeface="Arial" panose="020B0604020202020204" pitchFamily="34" charset="0"/>
                <a:hlinkClick r:id="rId4"/>
              </a:rPr>
              <a:t>https://github.com/kirver/ggplot2</a:t>
            </a:r>
            <a:r>
              <a:rPr lang="en-US" sz="22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8090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227-95D0-4C7F-9296-776A0DCA0624}"/>
              </a:ext>
            </a:extLst>
          </p:cNvPr>
          <p:cNvSpPr>
            <a:spLocks noGrp="1"/>
          </p:cNvSpPr>
          <p:nvPr>
            <p:ph type="title"/>
          </p:nvPr>
        </p:nvSpPr>
        <p:spPr/>
        <p:txBody>
          <a:bodyPr/>
          <a:lstStyle/>
          <a:p>
            <a:r>
              <a:rPr lang="en-US" dirty="0"/>
              <a:t>The importance of graphical representation	</a:t>
            </a:r>
          </a:p>
        </p:txBody>
      </p:sp>
      <p:pic>
        <p:nvPicPr>
          <p:cNvPr id="5" name="Picture 4">
            <a:extLst>
              <a:ext uri="{FF2B5EF4-FFF2-40B4-BE49-F238E27FC236}">
                <a16:creationId xmlns:a16="http://schemas.microsoft.com/office/drawing/2014/main" id="{DA289B23-5DE7-4F8F-A813-5162F52ED54A}"/>
              </a:ext>
            </a:extLst>
          </p:cNvPr>
          <p:cNvPicPr>
            <a:picLocks noChangeAspect="1"/>
          </p:cNvPicPr>
          <p:nvPr/>
        </p:nvPicPr>
        <p:blipFill>
          <a:blip r:embed="rId4"/>
          <a:stretch>
            <a:fillRect/>
          </a:stretch>
        </p:blipFill>
        <p:spPr>
          <a:xfrm>
            <a:off x="3675889" y="1551245"/>
            <a:ext cx="5056632" cy="3755510"/>
          </a:xfrm>
          <a:prstGeom prst="rect">
            <a:avLst/>
          </a:prstGeom>
        </p:spPr>
      </p:pic>
    </p:spTree>
    <p:extLst>
      <p:ext uri="{BB962C8B-B14F-4D97-AF65-F5344CB8AC3E}">
        <p14:creationId xmlns:p14="http://schemas.microsoft.com/office/powerpoint/2010/main" val="382568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D37-2C1F-401A-8501-A4448B3AFE07}"/>
              </a:ext>
            </a:extLst>
          </p:cNvPr>
          <p:cNvSpPr>
            <a:spLocks noGrp="1"/>
          </p:cNvSpPr>
          <p:nvPr>
            <p:ph type="title"/>
          </p:nvPr>
        </p:nvSpPr>
        <p:spPr/>
        <p:txBody>
          <a:bodyPr/>
          <a:lstStyle/>
          <a:p>
            <a:r>
              <a:rPr lang="en-US" dirty="0"/>
              <a:t>The importance of graphical representation	</a:t>
            </a:r>
          </a:p>
        </p:txBody>
      </p:sp>
      <p:pic>
        <p:nvPicPr>
          <p:cNvPr id="4" name="Picture 2">
            <a:extLst>
              <a:ext uri="{FF2B5EF4-FFF2-40B4-BE49-F238E27FC236}">
                <a16:creationId xmlns:a16="http://schemas.microsoft.com/office/drawing/2014/main" id="{326DCC0C-B23F-4EE8-9F56-C1072F904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 y="1513748"/>
            <a:ext cx="4629912" cy="3830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9473-D475-4047-ACC0-E0A5D40ABD8A}"/>
              </a:ext>
            </a:extLst>
          </p:cNvPr>
          <p:cNvSpPr txBox="1"/>
          <p:nvPr/>
        </p:nvSpPr>
        <p:spPr>
          <a:xfrm>
            <a:off x="6096000" y="2170324"/>
            <a:ext cx="5885044" cy="2031325"/>
          </a:xfrm>
          <a:prstGeom prst="rect">
            <a:avLst/>
          </a:prstGeom>
          <a:noFill/>
        </p:spPr>
        <p:txBody>
          <a:bodyPr wrap="square">
            <a:spAutoFit/>
          </a:bodyPr>
          <a:lstStyle/>
          <a:p>
            <a:endParaRPr lang="en-US" dirty="0">
              <a:solidFill>
                <a:srgbClr val="212121"/>
              </a:solidFill>
              <a:latin typeface="Artifakt"/>
            </a:endParaRPr>
          </a:p>
          <a:p>
            <a:r>
              <a:rPr lang="en-US" b="0" i="1" dirty="0">
                <a:solidFill>
                  <a:srgbClr val="212121"/>
                </a:solidFill>
                <a:effectLst/>
                <a:latin typeface="Artifakt"/>
              </a:rPr>
              <a:t>F.J. Anscombe in 1973: </a:t>
            </a:r>
            <a:r>
              <a:rPr lang="en-US" b="0" i="0" dirty="0">
                <a:solidFill>
                  <a:srgbClr val="212121"/>
                </a:solidFill>
                <a:effectLst/>
                <a:latin typeface="Artifakt"/>
              </a:rPr>
              <a:t>… four clearly different and visually distinct datasets are producing the same statistical properties.</a:t>
            </a:r>
          </a:p>
          <a:p>
            <a:endParaRPr lang="en-US" dirty="0">
              <a:solidFill>
                <a:srgbClr val="212121"/>
              </a:solidFill>
              <a:latin typeface="Artifakt"/>
            </a:endParaRPr>
          </a:p>
          <a:p>
            <a:endParaRPr lang="en-US" b="0" i="0" dirty="0">
              <a:solidFill>
                <a:srgbClr val="212121"/>
              </a:solidFill>
              <a:effectLst/>
              <a:latin typeface="Artifakt"/>
            </a:endParaRPr>
          </a:p>
          <a:p>
            <a:r>
              <a:rPr lang="en-US" b="1" dirty="0">
                <a:solidFill>
                  <a:srgbClr val="212121"/>
                </a:solidFill>
                <a:latin typeface="Artifakt"/>
              </a:rPr>
              <a:t>“Numerical calculations are exact, but graphs are rough”. </a:t>
            </a:r>
            <a:endParaRPr lang="en-US" b="1" dirty="0"/>
          </a:p>
        </p:txBody>
      </p:sp>
    </p:spTree>
    <p:extLst>
      <p:ext uri="{BB962C8B-B14F-4D97-AF65-F5344CB8AC3E}">
        <p14:creationId xmlns:p14="http://schemas.microsoft.com/office/powerpoint/2010/main" val="54631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0" name="Picture 6">
            <a:extLst>
              <a:ext uri="{FF2B5EF4-FFF2-40B4-BE49-F238E27FC236}">
                <a16:creationId xmlns:a16="http://schemas.microsoft.com/office/drawing/2014/main" id="{A0171BF2-BFB6-411B-80F4-09B7F668F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377" y="1836190"/>
            <a:ext cx="2983189" cy="2415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432" y="1468212"/>
            <a:ext cx="5171308" cy="3921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249877"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10" name="TextBox 9">
            <a:extLst>
              <a:ext uri="{FF2B5EF4-FFF2-40B4-BE49-F238E27FC236}">
                <a16:creationId xmlns:a16="http://schemas.microsoft.com/office/drawing/2014/main" id="{7D108809-4AED-414F-9C0F-F969949671FC}"/>
              </a:ext>
            </a:extLst>
          </p:cNvPr>
          <p:cNvSpPr txBox="1"/>
          <p:nvPr/>
        </p:nvSpPr>
        <p:spPr>
          <a:xfrm>
            <a:off x="7846566" y="4321407"/>
            <a:ext cx="6096000" cy="646331"/>
          </a:xfrm>
          <a:prstGeom prst="rect">
            <a:avLst/>
          </a:prstGeom>
          <a:noFill/>
        </p:spPr>
        <p:txBody>
          <a:bodyPr wrap="square">
            <a:spAutoFit/>
          </a:bodyPr>
          <a:lstStyle/>
          <a:p>
            <a:r>
              <a:rPr lang="en-US" b="1" i="0" dirty="0">
                <a:solidFill>
                  <a:srgbClr val="212121"/>
                </a:solidFill>
                <a:effectLst/>
                <a:latin typeface="Artifakt"/>
              </a:rPr>
              <a:t>"never trust summary statistics alone; </a:t>
            </a:r>
          </a:p>
          <a:p>
            <a:r>
              <a:rPr lang="en-US" b="1" i="0" dirty="0">
                <a:solidFill>
                  <a:srgbClr val="212121"/>
                </a:solidFill>
                <a:effectLst/>
                <a:latin typeface="Artifakt"/>
              </a:rPr>
              <a:t>always visualize your data”</a:t>
            </a:r>
            <a:endParaRPr lang="en-US" b="1" dirty="0"/>
          </a:p>
        </p:txBody>
      </p:sp>
    </p:spTree>
    <p:extLst>
      <p:ext uri="{BB962C8B-B14F-4D97-AF65-F5344CB8AC3E}">
        <p14:creationId xmlns:p14="http://schemas.microsoft.com/office/powerpoint/2010/main" val="146019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04D63-D272-4CBA-BF2D-CAB6F5A9D24D}"/>
              </a:ext>
            </a:extLst>
          </p:cNvPr>
          <p:cNvSpPr>
            <a:spLocks noGrp="1"/>
          </p:cNvSpPr>
          <p:nvPr>
            <p:ph type="title"/>
          </p:nvPr>
        </p:nvSpPr>
        <p:spPr/>
        <p:txBody>
          <a:bodyPr/>
          <a:lstStyle/>
          <a:p>
            <a:r>
              <a:rPr lang="en-US" dirty="0"/>
              <a:t>The Grammar of Graphics</a:t>
            </a:r>
          </a:p>
        </p:txBody>
      </p:sp>
      <p:sp>
        <p:nvSpPr>
          <p:cNvPr id="8" name="TextBox 7">
            <a:extLst>
              <a:ext uri="{FF2B5EF4-FFF2-40B4-BE49-F238E27FC236}">
                <a16:creationId xmlns:a16="http://schemas.microsoft.com/office/drawing/2014/main" id="{2F580CAE-2B49-414C-B310-22660AB3EF1E}"/>
              </a:ext>
            </a:extLst>
          </p:cNvPr>
          <p:cNvSpPr txBox="1"/>
          <p:nvPr/>
        </p:nvSpPr>
        <p:spPr>
          <a:xfrm>
            <a:off x="0" y="6225367"/>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pic>
        <p:nvPicPr>
          <p:cNvPr id="7" name="Picture 6">
            <a:extLst>
              <a:ext uri="{FF2B5EF4-FFF2-40B4-BE49-F238E27FC236}">
                <a16:creationId xmlns:a16="http://schemas.microsoft.com/office/drawing/2014/main" id="{FC3BCA29-2330-4CD8-B0F4-098D2489FA14}"/>
              </a:ext>
            </a:extLst>
          </p:cNvPr>
          <p:cNvPicPr>
            <a:picLocks noChangeAspect="1"/>
          </p:cNvPicPr>
          <p:nvPr/>
        </p:nvPicPr>
        <p:blipFill>
          <a:blip r:embed="rId4"/>
          <a:stretch>
            <a:fillRect/>
          </a:stretch>
        </p:blipFill>
        <p:spPr>
          <a:xfrm>
            <a:off x="9150797" y="266097"/>
            <a:ext cx="2752725" cy="2466975"/>
          </a:xfrm>
          <a:prstGeom prst="rect">
            <a:avLst/>
          </a:prstGeom>
        </p:spPr>
      </p:pic>
      <p:pic>
        <p:nvPicPr>
          <p:cNvPr id="10" name="Picture 9">
            <a:extLst>
              <a:ext uri="{FF2B5EF4-FFF2-40B4-BE49-F238E27FC236}">
                <a16:creationId xmlns:a16="http://schemas.microsoft.com/office/drawing/2014/main" id="{C8801905-A208-46C6-940C-54984CAC00AF}"/>
              </a:ext>
            </a:extLst>
          </p:cNvPr>
          <p:cNvPicPr>
            <a:picLocks noChangeAspect="1"/>
          </p:cNvPicPr>
          <p:nvPr/>
        </p:nvPicPr>
        <p:blipFill>
          <a:blip r:embed="rId5"/>
          <a:stretch>
            <a:fillRect/>
          </a:stretch>
        </p:blipFill>
        <p:spPr>
          <a:xfrm>
            <a:off x="5534304" y="3038258"/>
            <a:ext cx="6238596" cy="276588"/>
          </a:xfrm>
          <a:prstGeom prst="rect">
            <a:avLst/>
          </a:prstGeom>
        </p:spPr>
      </p:pic>
      <p:sp>
        <p:nvSpPr>
          <p:cNvPr id="2" name="TextBox 1">
            <a:extLst>
              <a:ext uri="{FF2B5EF4-FFF2-40B4-BE49-F238E27FC236}">
                <a16:creationId xmlns:a16="http://schemas.microsoft.com/office/drawing/2014/main" id="{5250EA43-E9F9-4056-A34C-E9B45C5059DB}"/>
              </a:ext>
            </a:extLst>
          </p:cNvPr>
          <p:cNvSpPr txBox="1"/>
          <p:nvPr/>
        </p:nvSpPr>
        <p:spPr>
          <a:xfrm>
            <a:off x="419100" y="2256048"/>
            <a:ext cx="8441873" cy="830997"/>
          </a:xfrm>
          <a:prstGeom prst="rect">
            <a:avLst/>
          </a:prstGeom>
          <a:noFill/>
        </p:spPr>
        <p:txBody>
          <a:bodyPr wrap="square" rtlCol="0">
            <a:spAutoFit/>
          </a:bodyPr>
          <a:lstStyle/>
          <a:p>
            <a:r>
              <a:rPr lang="en-US" sz="2400" dirty="0"/>
              <a:t>Grammar is defined as a set of structural rules which helps define and establish the components of a language</a:t>
            </a:r>
          </a:p>
        </p:txBody>
      </p:sp>
      <p:sp>
        <p:nvSpPr>
          <p:cNvPr id="11" name="TextBox 10">
            <a:extLst>
              <a:ext uri="{FF2B5EF4-FFF2-40B4-BE49-F238E27FC236}">
                <a16:creationId xmlns:a16="http://schemas.microsoft.com/office/drawing/2014/main" id="{CC9A2FAD-7468-45D4-A218-23C2837B1DF1}"/>
              </a:ext>
            </a:extLst>
          </p:cNvPr>
          <p:cNvSpPr txBox="1"/>
          <p:nvPr/>
        </p:nvSpPr>
        <p:spPr>
          <a:xfrm>
            <a:off x="419100" y="3329056"/>
            <a:ext cx="8895473" cy="830997"/>
          </a:xfrm>
          <a:prstGeom prst="rect">
            <a:avLst/>
          </a:prstGeom>
          <a:noFill/>
        </p:spPr>
        <p:txBody>
          <a:bodyPr wrap="square">
            <a:spAutoFit/>
          </a:bodyPr>
          <a:lstStyle/>
          <a:p>
            <a:r>
              <a:rPr lang="en-US" sz="2400" dirty="0"/>
              <a:t>A grammar of graphics is a framework that enables us to concisely describe the components of any graphics</a:t>
            </a:r>
          </a:p>
        </p:txBody>
      </p:sp>
      <p:sp>
        <p:nvSpPr>
          <p:cNvPr id="12" name="TextBox 11">
            <a:extLst>
              <a:ext uri="{FF2B5EF4-FFF2-40B4-BE49-F238E27FC236}">
                <a16:creationId xmlns:a16="http://schemas.microsoft.com/office/drawing/2014/main" id="{DD2B2CC7-65C9-45A3-96F7-E51BDFAEB41B}"/>
              </a:ext>
            </a:extLst>
          </p:cNvPr>
          <p:cNvSpPr txBox="1"/>
          <p:nvPr/>
        </p:nvSpPr>
        <p:spPr>
          <a:xfrm>
            <a:off x="422363" y="3925217"/>
            <a:ext cx="8895473" cy="1200329"/>
          </a:xfrm>
          <a:prstGeom prst="rect">
            <a:avLst/>
          </a:prstGeom>
          <a:noFill/>
        </p:spPr>
        <p:txBody>
          <a:bodyPr wrap="square">
            <a:spAutoFit/>
          </a:bodyPr>
          <a:lstStyle/>
          <a:p>
            <a:endParaRPr lang="en-US" sz="2400" dirty="0"/>
          </a:p>
          <a:p>
            <a:r>
              <a:rPr lang="en-US" sz="2400" dirty="0"/>
              <a:t>A GOG follows a </a:t>
            </a:r>
            <a:r>
              <a:rPr lang="en-US" sz="2400" b="1" dirty="0"/>
              <a:t>layered</a:t>
            </a:r>
            <a:r>
              <a:rPr lang="en-US" sz="2400" dirty="0"/>
              <a:t> approach by using defined components to build a visualization</a:t>
            </a:r>
          </a:p>
        </p:txBody>
      </p:sp>
    </p:spTree>
    <p:extLst>
      <p:ext uri="{BB962C8B-B14F-4D97-AF65-F5344CB8AC3E}">
        <p14:creationId xmlns:p14="http://schemas.microsoft.com/office/powerpoint/2010/main" val="11142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FEA1-6A65-47BD-B566-4E489B49B8FA}"/>
              </a:ext>
            </a:extLst>
          </p:cNvPr>
          <p:cNvSpPr>
            <a:spLocks noGrp="1"/>
          </p:cNvSpPr>
          <p:nvPr>
            <p:ph type="title"/>
          </p:nvPr>
        </p:nvSpPr>
        <p:spPr/>
        <p:txBody>
          <a:bodyPr/>
          <a:lstStyle/>
          <a:p>
            <a:r>
              <a:rPr lang="en-US" i="1" dirty="0"/>
              <a:t>Layered </a:t>
            </a:r>
            <a:r>
              <a:rPr lang="en-US" dirty="0"/>
              <a:t>grammar of graphics</a:t>
            </a:r>
            <a:endParaRPr lang="en-US" i="1" dirty="0"/>
          </a:p>
        </p:txBody>
      </p:sp>
      <p:sp>
        <p:nvSpPr>
          <p:cNvPr id="3" name="Content Placeholder 2">
            <a:extLst>
              <a:ext uri="{FF2B5EF4-FFF2-40B4-BE49-F238E27FC236}">
                <a16:creationId xmlns:a16="http://schemas.microsoft.com/office/drawing/2014/main" id="{83943A29-2003-4E17-BCE1-D663D6E552EA}"/>
              </a:ext>
            </a:extLst>
          </p:cNvPr>
          <p:cNvSpPr>
            <a:spLocks noGrp="1"/>
          </p:cNvSpPr>
          <p:nvPr>
            <p:ph idx="1"/>
          </p:nvPr>
        </p:nvSpPr>
        <p:spPr/>
        <p:txBody>
          <a:bodyPr/>
          <a:lstStyle/>
          <a:p>
            <a:r>
              <a:rPr lang="en-US" dirty="0"/>
              <a:t>Created by Hadley Wickham</a:t>
            </a:r>
          </a:p>
        </p:txBody>
      </p:sp>
      <p:sp>
        <p:nvSpPr>
          <p:cNvPr id="5" name="TextBox 4">
            <a:extLst>
              <a:ext uri="{FF2B5EF4-FFF2-40B4-BE49-F238E27FC236}">
                <a16:creationId xmlns:a16="http://schemas.microsoft.com/office/drawing/2014/main" id="{F6EFCA94-1C7A-4732-98A7-4BDD3789A48C}"/>
              </a:ext>
            </a:extLst>
          </p:cNvPr>
          <p:cNvSpPr txBox="1"/>
          <p:nvPr/>
        </p:nvSpPr>
        <p:spPr>
          <a:xfrm>
            <a:off x="0" y="6488668"/>
            <a:ext cx="6096000" cy="369332"/>
          </a:xfrm>
          <a:prstGeom prst="rect">
            <a:avLst/>
          </a:prstGeom>
          <a:noFill/>
        </p:spPr>
        <p:txBody>
          <a:bodyPr wrap="square">
            <a:spAutoFit/>
          </a:bodyPr>
          <a:lstStyle/>
          <a:p>
            <a:r>
              <a:rPr lang="en-US" b="1" dirty="0"/>
              <a:t>https://tinyurl.com/gg2022layered1</a:t>
            </a:r>
          </a:p>
        </p:txBody>
      </p:sp>
      <p:pic>
        <p:nvPicPr>
          <p:cNvPr id="6" name="Content Placeholder 4">
            <a:extLst>
              <a:ext uri="{FF2B5EF4-FFF2-40B4-BE49-F238E27FC236}">
                <a16:creationId xmlns:a16="http://schemas.microsoft.com/office/drawing/2014/main" id="{526B57C6-B0F6-4FB3-8DF4-718EFCE222EB}"/>
              </a:ext>
            </a:extLst>
          </p:cNvPr>
          <p:cNvPicPr>
            <a:picLocks noChangeAspect="1"/>
          </p:cNvPicPr>
          <p:nvPr/>
        </p:nvPicPr>
        <p:blipFill>
          <a:blip r:embed="rId5"/>
          <a:stretch>
            <a:fillRect/>
          </a:stretch>
        </p:blipFill>
        <p:spPr>
          <a:xfrm>
            <a:off x="4512058" y="2309133"/>
            <a:ext cx="7679942" cy="3561090"/>
          </a:xfrm>
          <a:prstGeom prst="rect">
            <a:avLst/>
          </a:prstGeom>
        </p:spPr>
      </p:pic>
      <p:graphicFrame>
        <p:nvGraphicFramePr>
          <p:cNvPr id="8" name="Object 7">
            <a:extLst>
              <a:ext uri="{FF2B5EF4-FFF2-40B4-BE49-F238E27FC236}">
                <a16:creationId xmlns:a16="http://schemas.microsoft.com/office/drawing/2014/main" id="{3F2682E4-9420-4717-B55E-D78B6A5E5DCF}"/>
              </a:ext>
            </a:extLst>
          </p:cNvPr>
          <p:cNvGraphicFramePr>
            <a:graphicFrameLocks noChangeAspect="1"/>
          </p:cNvGraphicFramePr>
          <p:nvPr>
            <p:extLst>
              <p:ext uri="{D42A27DB-BD31-4B8C-83A1-F6EECF244321}">
                <p14:modId xmlns:p14="http://schemas.microsoft.com/office/powerpoint/2010/main" val="1974676631"/>
              </p:ext>
            </p:extLst>
          </p:nvPr>
        </p:nvGraphicFramePr>
        <p:xfrm>
          <a:off x="1106906" y="2969460"/>
          <a:ext cx="2772276" cy="2526348"/>
        </p:xfrm>
        <a:graphic>
          <a:graphicData uri="http://schemas.openxmlformats.org/presentationml/2006/ole">
            <mc:AlternateContent xmlns:mc="http://schemas.openxmlformats.org/markup-compatibility/2006">
              <mc:Choice xmlns:v="urn:schemas-microsoft-com:vml" Requires="v">
                <p:oleObj spid="_x0000_s2106" name="Bitmap Image" r:id="rId6" imgW="1181160" imgH="1076400" progId="Paint.Picture">
                  <p:embed/>
                </p:oleObj>
              </mc:Choice>
              <mc:Fallback>
                <p:oleObj name="Bitmap Image" r:id="rId6" imgW="1181160" imgH="1076400" progId="Paint.Picture">
                  <p:embed/>
                  <p:pic>
                    <p:nvPicPr>
                      <p:cNvPr id="0" name=""/>
                      <p:cNvPicPr/>
                      <p:nvPr/>
                    </p:nvPicPr>
                    <p:blipFill>
                      <a:blip r:embed="rId7"/>
                      <a:stretch>
                        <a:fillRect/>
                      </a:stretch>
                    </p:blipFill>
                    <p:spPr>
                      <a:xfrm>
                        <a:off x="1106906" y="2969460"/>
                        <a:ext cx="2772276" cy="252634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B98E223B-C17F-4888-893F-639B5DA64312}"/>
              </a:ext>
            </a:extLst>
          </p:cNvPr>
          <p:cNvPicPr>
            <a:picLocks noChangeAspect="1"/>
          </p:cNvPicPr>
          <p:nvPr/>
        </p:nvPicPr>
        <p:blipFill>
          <a:blip r:embed="rId8"/>
          <a:stretch>
            <a:fillRect/>
          </a:stretch>
        </p:blipFill>
        <p:spPr>
          <a:xfrm>
            <a:off x="226237" y="2775401"/>
            <a:ext cx="4533614" cy="2914466"/>
          </a:xfrm>
          <a:prstGeom prst="rect">
            <a:avLst/>
          </a:prstGeom>
        </p:spPr>
      </p:pic>
      <p:pic>
        <p:nvPicPr>
          <p:cNvPr id="9" name="Picture 8">
            <a:extLst>
              <a:ext uri="{FF2B5EF4-FFF2-40B4-BE49-F238E27FC236}">
                <a16:creationId xmlns:a16="http://schemas.microsoft.com/office/drawing/2014/main" id="{327BCC52-CA67-4BC5-A958-230FD0583DDC}"/>
              </a:ext>
            </a:extLst>
          </p:cNvPr>
          <p:cNvPicPr>
            <a:picLocks noChangeAspect="1"/>
          </p:cNvPicPr>
          <p:nvPr/>
        </p:nvPicPr>
        <p:blipFill>
          <a:blip r:embed="rId9"/>
          <a:stretch>
            <a:fillRect/>
          </a:stretch>
        </p:blipFill>
        <p:spPr>
          <a:xfrm>
            <a:off x="5350202" y="1724728"/>
            <a:ext cx="1181709" cy="950505"/>
          </a:xfrm>
          <a:prstGeom prst="rect">
            <a:avLst/>
          </a:prstGeom>
        </p:spPr>
      </p:pic>
    </p:spTree>
    <p:extLst>
      <p:ext uri="{BB962C8B-B14F-4D97-AF65-F5344CB8AC3E}">
        <p14:creationId xmlns:p14="http://schemas.microsoft.com/office/powerpoint/2010/main" val="406807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D0A-8AAE-4292-8C1F-518334BB78F0}"/>
              </a:ext>
            </a:extLst>
          </p:cNvPr>
          <p:cNvSpPr>
            <a:spLocks noGrp="1"/>
          </p:cNvSpPr>
          <p:nvPr>
            <p:ph type="title"/>
          </p:nvPr>
        </p:nvSpPr>
        <p:spPr/>
        <p:txBody>
          <a:bodyPr/>
          <a:lstStyle/>
          <a:p>
            <a:r>
              <a:rPr lang="en-US" dirty="0"/>
              <a:t>Components of the layered grammar</a:t>
            </a:r>
          </a:p>
        </p:txBody>
      </p:sp>
      <p:sp>
        <p:nvSpPr>
          <p:cNvPr id="3" name="Content Placeholder 2">
            <a:extLst>
              <a:ext uri="{FF2B5EF4-FFF2-40B4-BE49-F238E27FC236}">
                <a16:creationId xmlns:a16="http://schemas.microsoft.com/office/drawing/2014/main" id="{90E1577B-F654-43DC-BD24-032B9FDAFC2D}"/>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effectLst/>
                <a:latin typeface="roboto" panose="02000000000000000000" pitchFamily="2" charset="0"/>
              </a:rPr>
              <a:t>Layer</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a:p>
            <a:pPr marL="742950" lvl="1" indent="-285750" algn="l">
              <a:buFont typeface="Arial" panose="020B0604020202020204" pitchFamily="34" charset="0"/>
              <a:buChar char="•"/>
            </a:pPr>
            <a:r>
              <a:rPr lang="en-US" b="0" i="0" dirty="0">
                <a:effectLst/>
                <a:latin typeface="roboto" panose="02000000000000000000" pitchFamily="2" charset="0"/>
              </a:rPr>
              <a:t>Statistical transformation (stat)</a:t>
            </a:r>
          </a:p>
          <a:p>
            <a:pPr marL="742950" lvl="1" indent="-285750" algn="l">
              <a:buFont typeface="Arial" panose="020B0604020202020204" pitchFamily="34" charset="0"/>
              <a:buChar char="•"/>
            </a:pPr>
            <a:r>
              <a:rPr lang="en-US" b="0" i="0" dirty="0">
                <a:effectLst/>
                <a:latin typeface="roboto" panose="02000000000000000000" pitchFamily="2" charset="0"/>
              </a:rPr>
              <a:t>Geometric object (</a:t>
            </a:r>
            <a:r>
              <a:rPr lang="en-US" b="0" i="0" dirty="0" err="1">
                <a:effectLst/>
                <a:latin typeface="roboto" panose="02000000000000000000" pitchFamily="2" charset="0"/>
              </a:rPr>
              <a:t>geom</a:t>
            </a:r>
            <a:r>
              <a:rPr lang="en-US" b="0" i="0" dirty="0">
                <a:effectLst/>
                <a:latin typeface="roboto" panose="02000000000000000000" pitchFamily="2" charset="0"/>
              </a:rPr>
              <a:t>)</a:t>
            </a:r>
          </a:p>
          <a:p>
            <a:pPr marL="742950" lvl="1" indent="-285750" algn="l">
              <a:buFont typeface="Arial" panose="020B0604020202020204" pitchFamily="34" charset="0"/>
              <a:buChar char="•"/>
            </a:pPr>
            <a:r>
              <a:rPr lang="en-US" b="0" i="0" dirty="0">
                <a:effectLst/>
                <a:latin typeface="roboto" panose="02000000000000000000" pitchFamily="2" charset="0"/>
              </a:rPr>
              <a:t>Position adjustment (position)</a:t>
            </a:r>
          </a:p>
          <a:p>
            <a:pPr algn="l">
              <a:buFont typeface="Arial" panose="020B0604020202020204" pitchFamily="34" charset="0"/>
              <a:buChar char="•"/>
            </a:pPr>
            <a:r>
              <a:rPr lang="en-US" b="0" i="0" dirty="0">
                <a:effectLst/>
                <a:latin typeface="roboto" panose="02000000000000000000" pitchFamily="2" charset="0"/>
              </a:rPr>
              <a:t>Scale</a:t>
            </a:r>
          </a:p>
          <a:p>
            <a:pPr algn="l">
              <a:buFont typeface="Arial" panose="020B0604020202020204" pitchFamily="34" charset="0"/>
              <a:buChar char="•"/>
            </a:pPr>
            <a:r>
              <a:rPr lang="en-US" b="0" i="0" dirty="0">
                <a:effectLst/>
                <a:latin typeface="roboto" panose="02000000000000000000" pitchFamily="2" charset="0"/>
              </a:rPr>
              <a:t>Coordinate system (</a:t>
            </a:r>
            <a:r>
              <a:rPr lang="en-US" b="0" i="0" dirty="0" err="1">
                <a:effectLst/>
                <a:latin typeface="roboto" panose="02000000000000000000" pitchFamily="2" charset="0"/>
              </a:rPr>
              <a:t>coord</a:t>
            </a:r>
            <a:r>
              <a:rPr lang="en-US" b="0" i="0" dirty="0">
                <a:effectLst/>
                <a:latin typeface="roboto" panose="02000000000000000000" pitchFamily="2" charset="0"/>
              </a:rPr>
              <a:t>)</a:t>
            </a:r>
          </a:p>
          <a:p>
            <a:pPr algn="l">
              <a:buFont typeface="Arial" panose="020B0604020202020204" pitchFamily="34" charset="0"/>
              <a:buChar char="•"/>
            </a:pPr>
            <a:r>
              <a:rPr lang="en-US" b="0" i="0" dirty="0">
                <a:effectLst/>
                <a:latin typeface="roboto" panose="02000000000000000000" pitchFamily="2" charset="0"/>
              </a:rPr>
              <a:t>Faceting (facet)</a:t>
            </a:r>
          </a:p>
          <a:p>
            <a:pPr algn="l">
              <a:buFont typeface="Arial" panose="020B0604020202020204" pitchFamily="34" charset="0"/>
              <a:buChar char="•"/>
            </a:pPr>
            <a:r>
              <a:rPr lang="en-US" b="0" i="0" dirty="0">
                <a:effectLst/>
                <a:latin typeface="roboto" panose="02000000000000000000" pitchFamily="2" charset="0"/>
              </a:rPr>
              <a:t>Defaults</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p:txBody>
      </p:sp>
      <p:sp>
        <p:nvSpPr>
          <p:cNvPr id="6" name="TextBox 5">
            <a:extLst>
              <a:ext uri="{FF2B5EF4-FFF2-40B4-BE49-F238E27FC236}">
                <a16:creationId xmlns:a16="http://schemas.microsoft.com/office/drawing/2014/main" id="{B55FA32C-6F86-4E81-A55E-944656830D50}"/>
              </a:ext>
            </a:extLst>
          </p:cNvPr>
          <p:cNvSpPr txBox="1"/>
          <p:nvPr/>
        </p:nvSpPr>
        <p:spPr>
          <a:xfrm>
            <a:off x="0" y="6488668"/>
            <a:ext cx="6092686" cy="369332"/>
          </a:xfrm>
          <a:prstGeom prst="rect">
            <a:avLst/>
          </a:prstGeom>
          <a:noFill/>
        </p:spPr>
        <p:txBody>
          <a:bodyPr wrap="square">
            <a:spAutoFit/>
          </a:bodyPr>
          <a:lstStyle/>
          <a:p>
            <a:r>
              <a:rPr lang="en-US" b="1" dirty="0"/>
              <a:t>https://tinyurl.com/gg2022uchic</a:t>
            </a:r>
          </a:p>
        </p:txBody>
      </p:sp>
      <p:graphicFrame>
        <p:nvGraphicFramePr>
          <p:cNvPr id="5" name="Object 4">
            <a:extLst>
              <a:ext uri="{FF2B5EF4-FFF2-40B4-BE49-F238E27FC236}">
                <a16:creationId xmlns:a16="http://schemas.microsoft.com/office/drawing/2014/main" id="{90738FD7-C5B3-4858-850C-57D91A9AF2A3}"/>
              </a:ext>
            </a:extLst>
          </p:cNvPr>
          <p:cNvGraphicFramePr>
            <a:graphicFrameLocks noChangeAspect="1"/>
          </p:cNvGraphicFramePr>
          <p:nvPr>
            <p:extLst>
              <p:ext uri="{D42A27DB-BD31-4B8C-83A1-F6EECF244321}">
                <p14:modId xmlns:p14="http://schemas.microsoft.com/office/powerpoint/2010/main" val="3783438441"/>
              </p:ext>
            </p:extLst>
          </p:nvPr>
        </p:nvGraphicFramePr>
        <p:xfrm>
          <a:off x="6468850" y="2018310"/>
          <a:ext cx="4714875" cy="3476625"/>
        </p:xfrm>
        <a:graphic>
          <a:graphicData uri="http://schemas.openxmlformats.org/presentationml/2006/ole">
            <mc:AlternateContent xmlns:mc="http://schemas.openxmlformats.org/markup-compatibility/2006">
              <mc:Choice xmlns:v="urn:schemas-microsoft-com:vml" Requires="v">
                <p:oleObj spid="_x0000_s4222" name="Bitmap Image" r:id="rId5" imgW="4714920" imgH="3476520" progId="Paint.Picture">
                  <p:embed/>
                </p:oleObj>
              </mc:Choice>
              <mc:Fallback>
                <p:oleObj name="Bitmap Image" r:id="rId5" imgW="4714920" imgH="3476520" progId="Paint.Picture">
                  <p:embed/>
                  <p:pic>
                    <p:nvPicPr>
                      <p:cNvPr id="0" name=""/>
                      <p:cNvPicPr/>
                      <p:nvPr/>
                    </p:nvPicPr>
                    <p:blipFill>
                      <a:blip r:embed="rId6"/>
                      <a:stretch>
                        <a:fillRect/>
                      </a:stretch>
                    </p:blipFill>
                    <p:spPr>
                      <a:xfrm>
                        <a:off x="6468850" y="2018310"/>
                        <a:ext cx="4714875" cy="3476625"/>
                      </a:xfrm>
                      <a:prstGeom prst="rect">
                        <a:avLst/>
                      </a:prstGeom>
                    </p:spPr>
                  </p:pic>
                </p:oleObj>
              </mc:Fallback>
            </mc:AlternateContent>
          </a:graphicData>
        </a:graphic>
      </p:graphicFrame>
      <p:pic>
        <p:nvPicPr>
          <p:cNvPr id="4105" name="Picture 9" descr="seaborn.barplot — seaborn 0.11.2 documentation">
            <a:extLst>
              <a:ext uri="{FF2B5EF4-FFF2-40B4-BE49-F238E27FC236}">
                <a16:creationId xmlns:a16="http://schemas.microsoft.com/office/drawing/2014/main" id="{53E6A8B4-A539-4D4A-ABA6-DAD40BF5C6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6453" y="1711878"/>
            <a:ext cx="4895850" cy="3743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3454ED98-FEBA-4102-9683-69C271D67388}"/>
              </a:ext>
            </a:extLst>
          </p:cNvPr>
          <p:cNvGraphicFramePr>
            <a:graphicFrameLocks noChangeAspect="1"/>
          </p:cNvGraphicFramePr>
          <p:nvPr>
            <p:extLst>
              <p:ext uri="{D42A27DB-BD31-4B8C-83A1-F6EECF244321}">
                <p14:modId xmlns:p14="http://schemas.microsoft.com/office/powerpoint/2010/main" val="2889622024"/>
              </p:ext>
            </p:extLst>
          </p:nvPr>
        </p:nvGraphicFramePr>
        <p:xfrm>
          <a:off x="6332165" y="2537221"/>
          <a:ext cx="5252771" cy="2694781"/>
        </p:xfrm>
        <a:graphic>
          <a:graphicData uri="http://schemas.openxmlformats.org/presentationml/2006/ole">
            <mc:AlternateContent xmlns:mc="http://schemas.openxmlformats.org/markup-compatibility/2006">
              <mc:Choice xmlns:v="urn:schemas-microsoft-com:vml" Requires="v">
                <p:oleObj spid="_x0000_s4223" name="Bitmap Image" r:id="rId8" imgW="3657600" imgH="1876320" progId="Paint.Picture">
                  <p:embed/>
                </p:oleObj>
              </mc:Choice>
              <mc:Fallback>
                <p:oleObj name="Bitmap Image" r:id="rId8" imgW="3657600" imgH="1876320" progId="Paint.Picture">
                  <p:embed/>
                  <p:pic>
                    <p:nvPicPr>
                      <p:cNvPr id="0" name=""/>
                      <p:cNvPicPr/>
                      <p:nvPr/>
                    </p:nvPicPr>
                    <p:blipFill>
                      <a:blip r:embed="rId9"/>
                      <a:stretch>
                        <a:fillRect/>
                      </a:stretch>
                    </p:blipFill>
                    <p:spPr>
                      <a:xfrm>
                        <a:off x="6332165" y="2537221"/>
                        <a:ext cx="5252771" cy="2694781"/>
                      </a:xfrm>
                      <a:prstGeom prst="rect">
                        <a:avLst/>
                      </a:prstGeom>
                    </p:spPr>
                  </p:pic>
                </p:oleObj>
              </mc:Fallback>
            </mc:AlternateContent>
          </a:graphicData>
        </a:graphic>
      </p:graphicFrame>
      <p:pic>
        <p:nvPicPr>
          <p:cNvPr id="4113" name="Picture 17">
            <a:extLst>
              <a:ext uri="{FF2B5EF4-FFF2-40B4-BE49-F238E27FC236}">
                <a16:creationId xmlns:a16="http://schemas.microsoft.com/office/drawing/2014/main" id="{4C541BCB-DEE9-4978-9B1F-926369520D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2165" y="329740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5B1BF6EB-D4A0-431D-A49A-3610A955EC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2453" y="334447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a:extLst>
              <a:ext uri="{FF2B5EF4-FFF2-40B4-BE49-F238E27FC236}">
                <a16:creationId xmlns:a16="http://schemas.microsoft.com/office/drawing/2014/main" id="{4D03A61A-AD7F-4A5D-8B0A-262A5070C2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8625" y="1400173"/>
            <a:ext cx="5572461" cy="3980329"/>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7">
            <a:extLst>
              <a:ext uri="{FF2B5EF4-FFF2-40B4-BE49-F238E27FC236}">
                <a16:creationId xmlns:a16="http://schemas.microsoft.com/office/drawing/2014/main" id="{D6CCB33E-5038-4668-B5C1-69C740235C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32165" y="1387846"/>
            <a:ext cx="5572461" cy="39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05"/>
                                        </p:tgtEl>
                                      </p:cBhvr>
                                    </p:animEffect>
                                    <p:set>
                                      <p:cBhvr>
                                        <p:cTn id="21" dur="1" fill="hold">
                                          <p:stCondLst>
                                            <p:cond delay="499"/>
                                          </p:stCondLst>
                                        </p:cTn>
                                        <p:tgtEl>
                                          <p:spTgt spid="410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13"/>
                                        </p:tgtEl>
                                        <p:attrNameLst>
                                          <p:attrName>style.visibility</p:attrName>
                                        </p:attrNameLst>
                                      </p:cBhvr>
                                      <p:to>
                                        <p:strVal val="visible"/>
                                      </p:to>
                                    </p:set>
                                    <p:animEffect transition="in" filter="fade">
                                      <p:cBhvr>
                                        <p:cTn id="36" dur="500"/>
                                        <p:tgtEl>
                                          <p:spTgt spid="4113"/>
                                        </p:tgtEl>
                                      </p:cBhvr>
                                    </p:animEffect>
                                  </p:childTnLst>
                                </p:cTn>
                              </p:par>
                              <p:par>
                                <p:cTn id="37" presetID="10" presetClass="entr" presetSubtype="0" fill="hold" nodeType="withEffect">
                                  <p:stCondLst>
                                    <p:cond delay="0"/>
                                  </p:stCondLst>
                                  <p:childTnLst>
                                    <p:set>
                                      <p:cBhvr>
                                        <p:cTn id="38" dur="1" fill="hold">
                                          <p:stCondLst>
                                            <p:cond delay="0"/>
                                          </p:stCondLst>
                                        </p:cTn>
                                        <p:tgtEl>
                                          <p:spTgt spid="4115"/>
                                        </p:tgtEl>
                                        <p:attrNameLst>
                                          <p:attrName>style.visibility</p:attrName>
                                        </p:attrNameLst>
                                      </p:cBhvr>
                                      <p:to>
                                        <p:strVal val="visible"/>
                                      </p:to>
                                    </p:set>
                                    <p:animEffect transition="in" filter="fade">
                                      <p:cBhvr>
                                        <p:cTn id="39" dur="500"/>
                                        <p:tgtEl>
                                          <p:spTgt spid="4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113"/>
                                        </p:tgtEl>
                                      </p:cBhvr>
                                    </p:animEffect>
                                    <p:set>
                                      <p:cBhvr>
                                        <p:cTn id="44" dur="1" fill="hold">
                                          <p:stCondLst>
                                            <p:cond delay="499"/>
                                          </p:stCondLst>
                                        </p:cTn>
                                        <p:tgtEl>
                                          <p:spTgt spid="411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115"/>
                                        </p:tgtEl>
                                      </p:cBhvr>
                                    </p:animEffect>
                                    <p:set>
                                      <p:cBhvr>
                                        <p:cTn id="47" dur="1" fill="hold">
                                          <p:stCondLst>
                                            <p:cond delay="499"/>
                                          </p:stCondLst>
                                        </p:cTn>
                                        <p:tgtEl>
                                          <p:spTgt spid="41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7"/>
                                        </p:tgtEl>
                                        <p:attrNameLst>
                                          <p:attrName>style.visibility</p:attrName>
                                        </p:attrNameLst>
                                      </p:cBhvr>
                                      <p:to>
                                        <p:strVal val="visible"/>
                                      </p:to>
                                    </p:set>
                                    <p:animEffect transition="in" filter="fade">
                                      <p:cBhvr>
                                        <p:cTn id="52" dur="500"/>
                                        <p:tgtEl>
                                          <p:spTgt spid="41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17"/>
                                        </p:tgtEl>
                                      </p:cBhvr>
                                    </p:animEffect>
                                    <p:set>
                                      <p:cBhvr>
                                        <p:cTn id="57" dur="1" fill="hold">
                                          <p:stCondLst>
                                            <p:cond delay="499"/>
                                          </p:stCondLst>
                                        </p:cTn>
                                        <p:tgtEl>
                                          <p:spTgt spid="41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23"/>
                                        </p:tgtEl>
                                        <p:attrNameLst>
                                          <p:attrName>style.visibility</p:attrName>
                                        </p:attrNameLst>
                                      </p:cBhvr>
                                      <p:to>
                                        <p:strVal val="visible"/>
                                      </p:to>
                                    </p:set>
                                    <p:animEffect transition="in" filter="fade">
                                      <p:cBhvr>
                                        <p:cTn id="62"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5" name="Content Placeholder 4">
            <a:extLst>
              <a:ext uri="{FF2B5EF4-FFF2-40B4-BE49-F238E27FC236}">
                <a16:creationId xmlns:a16="http://schemas.microsoft.com/office/drawing/2014/main" id="{C656F13C-88E8-4A08-9C21-D63CF8F100E6}"/>
              </a:ext>
            </a:extLst>
          </p:cNvPr>
          <p:cNvPicPr>
            <a:picLocks noChangeAspect="1"/>
          </p:cNvPicPr>
          <p:nvPr/>
        </p:nvPicPr>
        <p:blipFill>
          <a:blip r:embed="rId3"/>
          <a:stretch>
            <a:fillRect/>
          </a:stretch>
        </p:blipFill>
        <p:spPr>
          <a:xfrm>
            <a:off x="7152869" y="2029523"/>
            <a:ext cx="4747655" cy="3388693"/>
          </a:xfrm>
          <a:prstGeom prst="rect">
            <a:avLst/>
          </a:prstGeom>
        </p:spPr>
      </p:pic>
      <p:sp>
        <p:nvSpPr>
          <p:cNvPr id="6" name="TextBox 5">
            <a:extLst>
              <a:ext uri="{FF2B5EF4-FFF2-40B4-BE49-F238E27FC236}">
                <a16:creationId xmlns:a16="http://schemas.microsoft.com/office/drawing/2014/main" id="{02D69838-EA92-4B47-B222-000DE17183D5}"/>
              </a:ext>
            </a:extLst>
          </p:cNvPr>
          <p:cNvSpPr txBox="1"/>
          <p:nvPr/>
        </p:nvSpPr>
        <p:spPr>
          <a:xfrm>
            <a:off x="8882062" y="6450811"/>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pic>
        <p:nvPicPr>
          <p:cNvPr id="7" name="Picture 6">
            <a:extLst>
              <a:ext uri="{FF2B5EF4-FFF2-40B4-BE49-F238E27FC236}">
                <a16:creationId xmlns:a16="http://schemas.microsoft.com/office/drawing/2014/main" id="{1BB29A32-7D8E-4E93-AC24-3C3CA7C82B92}"/>
              </a:ext>
            </a:extLst>
          </p:cNvPr>
          <p:cNvPicPr>
            <a:picLocks noChangeAspect="1"/>
          </p:cNvPicPr>
          <p:nvPr/>
        </p:nvPicPr>
        <p:blipFill>
          <a:blip r:embed="rId4"/>
          <a:stretch>
            <a:fillRect/>
          </a:stretch>
        </p:blipFill>
        <p:spPr>
          <a:xfrm>
            <a:off x="10615111" y="4866469"/>
            <a:ext cx="1175393" cy="945425"/>
          </a:xfrm>
          <a:prstGeom prst="rect">
            <a:avLst/>
          </a:prstGeom>
        </p:spPr>
      </p:pic>
    </p:spTree>
    <p:extLst>
      <p:ext uri="{BB962C8B-B14F-4D97-AF65-F5344CB8AC3E}">
        <p14:creationId xmlns:p14="http://schemas.microsoft.com/office/powerpoint/2010/main" val="23223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4929</TotalTime>
  <Words>1699</Words>
  <Application>Microsoft Office PowerPoint</Application>
  <PresentationFormat>Widescreen</PresentationFormat>
  <Paragraphs>142</Paragraphs>
  <Slides>12</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3" baseType="lpstr">
      <vt:lpstr>Arial</vt:lpstr>
      <vt:lpstr>Artifakt</vt:lpstr>
      <vt:lpstr>Calibri</vt:lpstr>
      <vt:lpstr>Calibri Light</vt:lpstr>
      <vt:lpstr>charter</vt:lpstr>
      <vt:lpstr>MeretPro</vt:lpstr>
      <vt:lpstr>Montserrat</vt:lpstr>
      <vt:lpstr>Open Sans</vt:lpstr>
      <vt:lpstr>roboto</vt:lpstr>
      <vt:lpstr>Office Theme</vt:lpstr>
      <vt:lpstr>Bitmap Image</vt:lpstr>
      <vt:lpstr>Beginner’s guide to ggplot2</vt:lpstr>
      <vt:lpstr>Itinerary </vt:lpstr>
      <vt:lpstr>The importance of graphical representation </vt:lpstr>
      <vt:lpstr>The importance of graphical representation </vt:lpstr>
      <vt:lpstr>The Datasaurus Dozen </vt:lpstr>
      <vt:lpstr>The Grammar of Graphics</vt:lpstr>
      <vt:lpstr>Layered grammar of graphics</vt:lpstr>
      <vt:lpstr>Components of the layered grammar</vt:lpstr>
      <vt:lpstr>Ggplot2 is a package implementation of the Grammar of Graphics</vt:lpstr>
      <vt:lpstr>Pulling them all together</vt:lpstr>
      <vt:lpstr>Time to walk through some common graph types!</vt:lpstr>
      <vt:lpstr>Some 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GGPLOT2</dc:title>
  <dc:creator>Kirsten Verster</dc:creator>
  <cp:lastModifiedBy>Kirsten Verster</cp:lastModifiedBy>
  <cp:revision>89</cp:revision>
  <dcterms:created xsi:type="dcterms:W3CDTF">2022-03-11T19:32:41Z</dcterms:created>
  <dcterms:modified xsi:type="dcterms:W3CDTF">2022-04-22T21:01:21Z</dcterms:modified>
</cp:coreProperties>
</file>